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5" r:id="rId3"/>
    <p:sldId id="297" r:id="rId4"/>
    <p:sldId id="298" r:id="rId5"/>
    <p:sldId id="314" r:id="rId6"/>
    <p:sldId id="300" r:id="rId7"/>
    <p:sldId id="301" r:id="rId8"/>
    <p:sldId id="316" r:id="rId9"/>
    <p:sldId id="302" r:id="rId10"/>
    <p:sldId id="303" r:id="rId11"/>
    <p:sldId id="304" r:id="rId12"/>
    <p:sldId id="305" r:id="rId13"/>
    <p:sldId id="306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15" r:id="rId22"/>
    <p:sldId id="291" r:id="rId23"/>
    <p:sldId id="292" r:id="rId24"/>
    <p:sldId id="293" r:id="rId25"/>
    <p:sldId id="294" r:id="rId26"/>
    <p:sldId id="26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7759"/>
    <a:srgbClr val="869A78"/>
    <a:srgbClr val="000000"/>
    <a:srgbClr val="EDC06F"/>
    <a:srgbClr val="F4DAAA"/>
    <a:srgbClr val="A8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-203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10D21E-4EE3-4938-A41F-9F3012B1D9C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FD1E44-948E-4551-B2AF-7D24E9C313E3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Цель работы – создание объекта или модели?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97F57FF-5EA0-496D-BA9E-008EBA9BAAF1}" type="parTrans" cxnId="{BC4AAFD7-1B64-4706-9DF7-1A4C604F0F4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CA8E0D7A-578D-4152-9E43-656C086FE449}" type="sibTrans" cxnId="{BC4AAFD7-1B64-4706-9DF7-1A4C604F0F4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A4DFB06-1788-4AE8-AAC8-D4E820ADF5E8}" type="asst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ПРОЕКТ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79972447-FD92-422A-8AAD-6D3845F06B3A}" type="parTrans" cxnId="{0869B862-040A-4831-B58F-DE6D422CEBF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89C5ECB-70E4-4FCB-B2B2-7D20CB3D7FE2}" type="sibTrans" cxnId="{0869B862-040A-4831-B58F-DE6D422CEBF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5D7CD9A-618F-4D7A-A507-0DA9EC9CC7F2}" type="asst">
      <dgm:prSet phldrT="[Текст]"/>
      <dgm:spPr/>
      <dgm:t>
        <a:bodyPr/>
        <a:lstStyle/>
        <a:p>
          <a:r>
            <a:rPr lang="ru-RU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Известен ли педагогу заранее результат?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0614FFD-9EA0-457E-A529-9F0C40F9B845}" type="parTrans" cxnId="{AB7FE922-2009-4757-B0CF-64F16E4D94E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18194E2C-BB19-4160-A20B-D88E88C4C902}" type="sibTrans" cxnId="{AB7FE922-2009-4757-B0CF-64F16E4D94E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DB2063B-715F-4FAA-85B6-625059814D1D}" type="asst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УЧЕБНОЕ ИССЛЕДОВАНИЕ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2CFC1582-6802-4736-AF08-9F264F1C13EE}" type="parTrans" cxnId="{CDE77E3E-B692-4FE7-BA87-5C3A59DA33A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5B94D44-91BF-4457-BF29-046E5DAAACAC}" type="sibTrans" cxnId="{CDE77E3E-B692-4FE7-BA87-5C3A59DA33A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B67FA88-FB7B-4960-A86D-A311BF54BF24}" type="asst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НАУЧНОЕ ИССЛЕДОВАНИЕ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7D05649-D05C-4C44-8140-B02091B08495}" type="parTrans" cxnId="{292CFBE2-A879-4A14-83D5-0D995401BEA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372B4BD-1BAB-4AB7-977C-5AD6855BE9AD}" type="sibTrans" cxnId="{292CFBE2-A879-4A14-83D5-0D995401BEA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7700B3F7-0284-4A98-873C-E1363947E160}" type="pres">
      <dgm:prSet presAssocID="{6410D21E-4EE3-4938-A41F-9F3012B1D9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4AAFE0-BD94-4636-9D5F-98B56C8CFE65}" type="pres">
      <dgm:prSet presAssocID="{4BFD1E44-948E-4551-B2AF-7D24E9C313E3}" presName="hierRoot1" presStyleCnt="0">
        <dgm:presLayoutVars>
          <dgm:hierBranch val="init"/>
        </dgm:presLayoutVars>
      </dgm:prSet>
      <dgm:spPr/>
    </dgm:pt>
    <dgm:pt modelId="{4D9EE233-9486-4F01-8A8D-4F82E2FDB14A}" type="pres">
      <dgm:prSet presAssocID="{4BFD1E44-948E-4551-B2AF-7D24E9C313E3}" presName="rootComposite1" presStyleCnt="0"/>
      <dgm:spPr/>
    </dgm:pt>
    <dgm:pt modelId="{4AAEFBFA-2F3E-4497-91B8-D3588F070D96}" type="pres">
      <dgm:prSet presAssocID="{4BFD1E44-948E-4551-B2AF-7D24E9C313E3}" presName="rootText1" presStyleLbl="node0" presStyleIdx="0" presStyleCnt="1" custScaleX="210099" custLinFactNeighborX="23514" custLinFactNeighborY="-15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67DBFF-42FE-40B1-9EFE-85CFE7AEDE02}" type="pres">
      <dgm:prSet presAssocID="{4BFD1E44-948E-4551-B2AF-7D24E9C313E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159A875-874E-431D-9AEE-6BF62B01D846}" type="pres">
      <dgm:prSet presAssocID="{4BFD1E44-948E-4551-B2AF-7D24E9C313E3}" presName="hierChild2" presStyleCnt="0"/>
      <dgm:spPr/>
    </dgm:pt>
    <dgm:pt modelId="{3974834A-1F04-4454-B0C9-AD559D5DBC37}" type="pres">
      <dgm:prSet presAssocID="{4BFD1E44-948E-4551-B2AF-7D24E9C313E3}" presName="hierChild3" presStyleCnt="0"/>
      <dgm:spPr/>
    </dgm:pt>
    <dgm:pt modelId="{E57A29AB-3063-46B9-8D1D-B9BF97709263}" type="pres">
      <dgm:prSet presAssocID="{79972447-FD92-422A-8AAD-6D3845F06B3A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9BFDB241-7D27-49CE-9DF2-C5FC6D94DECA}" type="pres">
      <dgm:prSet presAssocID="{DA4DFB06-1788-4AE8-AAC8-D4E820ADF5E8}" presName="hierRoot3" presStyleCnt="0">
        <dgm:presLayoutVars>
          <dgm:hierBranch val="init"/>
        </dgm:presLayoutVars>
      </dgm:prSet>
      <dgm:spPr/>
    </dgm:pt>
    <dgm:pt modelId="{9C4FFAE6-9B81-4639-A5E8-401C4D557841}" type="pres">
      <dgm:prSet presAssocID="{DA4DFB06-1788-4AE8-AAC8-D4E820ADF5E8}" presName="rootComposite3" presStyleCnt="0"/>
      <dgm:spPr/>
    </dgm:pt>
    <dgm:pt modelId="{21C12082-5BB0-4A58-B7AB-16FCBF285046}" type="pres">
      <dgm:prSet presAssocID="{DA4DFB06-1788-4AE8-AAC8-D4E820ADF5E8}" presName="rootText3" presStyleLbl="asst1" presStyleIdx="0" presStyleCnt="4" custLinFactNeighborX="-23" custLinFactNeighborY="6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3CD560-709A-4256-8525-2DE6B668919F}" type="pres">
      <dgm:prSet presAssocID="{DA4DFB06-1788-4AE8-AAC8-D4E820ADF5E8}" presName="rootConnector3" presStyleLbl="asst1" presStyleIdx="0" presStyleCnt="4"/>
      <dgm:spPr/>
      <dgm:t>
        <a:bodyPr/>
        <a:lstStyle/>
        <a:p>
          <a:endParaRPr lang="ru-RU"/>
        </a:p>
      </dgm:t>
    </dgm:pt>
    <dgm:pt modelId="{B7EC34E8-10A4-4B3E-A289-23C36A75EC61}" type="pres">
      <dgm:prSet presAssocID="{DA4DFB06-1788-4AE8-AAC8-D4E820ADF5E8}" presName="hierChild6" presStyleCnt="0"/>
      <dgm:spPr/>
    </dgm:pt>
    <dgm:pt modelId="{9B2E9548-E259-4A7E-B862-A2D5AE10A9EF}" type="pres">
      <dgm:prSet presAssocID="{DA4DFB06-1788-4AE8-AAC8-D4E820ADF5E8}" presName="hierChild7" presStyleCnt="0"/>
      <dgm:spPr/>
    </dgm:pt>
    <dgm:pt modelId="{68B34016-3912-4A44-B9B5-C72D91E07DD2}" type="pres">
      <dgm:prSet presAssocID="{60614FFD-9EA0-457E-A529-9F0C40F9B845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35326659-EF7A-4D5A-B2D8-BF168D179ECF}" type="pres">
      <dgm:prSet presAssocID="{65D7CD9A-618F-4D7A-A507-0DA9EC9CC7F2}" presName="hierRoot3" presStyleCnt="0">
        <dgm:presLayoutVars>
          <dgm:hierBranch val="init"/>
        </dgm:presLayoutVars>
      </dgm:prSet>
      <dgm:spPr/>
    </dgm:pt>
    <dgm:pt modelId="{D01402E5-AA6A-4D07-89FD-164C10AC95A7}" type="pres">
      <dgm:prSet presAssocID="{65D7CD9A-618F-4D7A-A507-0DA9EC9CC7F2}" presName="rootComposite3" presStyleCnt="0"/>
      <dgm:spPr/>
    </dgm:pt>
    <dgm:pt modelId="{F8CB7D52-0CAB-43E9-B2D7-062A868E77D6}" type="pres">
      <dgm:prSet presAssocID="{65D7CD9A-618F-4D7A-A507-0DA9EC9CC7F2}" presName="rootText3" presStyleLbl="asst1" presStyleIdx="1" presStyleCnt="4" custLinFactNeighborX="-162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5A1BC1-3733-4972-9E53-5E0D48ACA3B0}" type="pres">
      <dgm:prSet presAssocID="{65D7CD9A-618F-4D7A-A507-0DA9EC9CC7F2}" presName="rootConnector3" presStyleLbl="asst1" presStyleIdx="1" presStyleCnt="4"/>
      <dgm:spPr/>
      <dgm:t>
        <a:bodyPr/>
        <a:lstStyle/>
        <a:p>
          <a:endParaRPr lang="ru-RU"/>
        </a:p>
      </dgm:t>
    </dgm:pt>
    <dgm:pt modelId="{92399905-672A-49D8-86E3-B4229EA87231}" type="pres">
      <dgm:prSet presAssocID="{65D7CD9A-618F-4D7A-A507-0DA9EC9CC7F2}" presName="hierChild6" presStyleCnt="0"/>
      <dgm:spPr/>
    </dgm:pt>
    <dgm:pt modelId="{256973AA-7EC5-416F-9680-FDB66E77E16B}" type="pres">
      <dgm:prSet presAssocID="{65D7CD9A-618F-4D7A-A507-0DA9EC9CC7F2}" presName="hierChild7" presStyleCnt="0"/>
      <dgm:spPr/>
    </dgm:pt>
    <dgm:pt modelId="{E8A54FA1-CB4F-4B53-9B12-FB287138B7CB}" type="pres">
      <dgm:prSet presAssocID="{2CFC1582-6802-4736-AF08-9F264F1C13EE}" presName="Name111" presStyleLbl="parChTrans1D3" presStyleIdx="0" presStyleCnt="2"/>
      <dgm:spPr/>
      <dgm:t>
        <a:bodyPr/>
        <a:lstStyle/>
        <a:p>
          <a:endParaRPr lang="ru-RU"/>
        </a:p>
      </dgm:t>
    </dgm:pt>
    <dgm:pt modelId="{1B447D04-B155-4264-AA53-41664FCDB477}" type="pres">
      <dgm:prSet presAssocID="{3DB2063B-715F-4FAA-85B6-625059814D1D}" presName="hierRoot3" presStyleCnt="0">
        <dgm:presLayoutVars>
          <dgm:hierBranch val="init"/>
        </dgm:presLayoutVars>
      </dgm:prSet>
      <dgm:spPr/>
    </dgm:pt>
    <dgm:pt modelId="{4749D108-8970-43B6-BB48-504BE155DB6D}" type="pres">
      <dgm:prSet presAssocID="{3DB2063B-715F-4FAA-85B6-625059814D1D}" presName="rootComposite3" presStyleCnt="0"/>
      <dgm:spPr/>
    </dgm:pt>
    <dgm:pt modelId="{025902DD-0F53-4EC0-AAB9-D87B575DA8AE}" type="pres">
      <dgm:prSet presAssocID="{3DB2063B-715F-4FAA-85B6-625059814D1D}" presName="rootText3" presStyleLbl="asst1" presStyleIdx="2" presStyleCnt="4" custLinFactNeighborX="-514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1C74D-7368-4ECC-AA4D-08170D5FC725}" type="pres">
      <dgm:prSet presAssocID="{3DB2063B-715F-4FAA-85B6-625059814D1D}" presName="rootConnector3" presStyleLbl="asst1" presStyleIdx="2" presStyleCnt="4"/>
      <dgm:spPr/>
      <dgm:t>
        <a:bodyPr/>
        <a:lstStyle/>
        <a:p>
          <a:endParaRPr lang="ru-RU"/>
        </a:p>
      </dgm:t>
    </dgm:pt>
    <dgm:pt modelId="{C004E015-DDE3-46EA-A5BA-E82F2AACB3CB}" type="pres">
      <dgm:prSet presAssocID="{3DB2063B-715F-4FAA-85B6-625059814D1D}" presName="hierChild6" presStyleCnt="0"/>
      <dgm:spPr/>
    </dgm:pt>
    <dgm:pt modelId="{8410BDF2-3DFA-4746-8243-393357C15F0D}" type="pres">
      <dgm:prSet presAssocID="{3DB2063B-715F-4FAA-85B6-625059814D1D}" presName="hierChild7" presStyleCnt="0"/>
      <dgm:spPr/>
    </dgm:pt>
    <dgm:pt modelId="{2F4FC670-A2B3-424A-828F-016ED160E831}" type="pres">
      <dgm:prSet presAssocID="{A7D05649-D05C-4C44-8140-B02091B08495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43B91E92-054F-4A37-A017-3E1D60AFA5CA}" type="pres">
      <dgm:prSet presAssocID="{6B67FA88-FB7B-4960-A86D-A311BF54BF24}" presName="hierRoot3" presStyleCnt="0">
        <dgm:presLayoutVars>
          <dgm:hierBranch val="init"/>
        </dgm:presLayoutVars>
      </dgm:prSet>
      <dgm:spPr/>
    </dgm:pt>
    <dgm:pt modelId="{609315BB-D2B6-4251-992B-207180FBA20D}" type="pres">
      <dgm:prSet presAssocID="{6B67FA88-FB7B-4960-A86D-A311BF54BF24}" presName="rootComposite3" presStyleCnt="0"/>
      <dgm:spPr/>
    </dgm:pt>
    <dgm:pt modelId="{91639C54-46F1-42F9-B457-4977377A8A1C}" type="pres">
      <dgm:prSet presAssocID="{6B67FA88-FB7B-4960-A86D-A311BF54BF24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310F13-EA91-46D7-978B-CC967B3B2548}" type="pres">
      <dgm:prSet presAssocID="{6B67FA88-FB7B-4960-A86D-A311BF54BF24}" presName="rootConnector3" presStyleLbl="asst1" presStyleIdx="3" presStyleCnt="4"/>
      <dgm:spPr/>
      <dgm:t>
        <a:bodyPr/>
        <a:lstStyle/>
        <a:p>
          <a:endParaRPr lang="ru-RU"/>
        </a:p>
      </dgm:t>
    </dgm:pt>
    <dgm:pt modelId="{7021CAC0-DC01-4C3D-835E-07C50EB5FEB4}" type="pres">
      <dgm:prSet presAssocID="{6B67FA88-FB7B-4960-A86D-A311BF54BF24}" presName="hierChild6" presStyleCnt="0"/>
      <dgm:spPr/>
    </dgm:pt>
    <dgm:pt modelId="{9AFA61B9-E0F3-41E5-BACE-139BC3D5F389}" type="pres">
      <dgm:prSet presAssocID="{6B67FA88-FB7B-4960-A86D-A311BF54BF24}" presName="hierChild7" presStyleCnt="0"/>
      <dgm:spPr/>
    </dgm:pt>
  </dgm:ptLst>
  <dgm:cxnLst>
    <dgm:cxn modelId="{13A98347-13A6-4F37-B550-A367911E171E}" type="presOf" srcId="{2CFC1582-6802-4736-AF08-9F264F1C13EE}" destId="{E8A54FA1-CB4F-4B53-9B12-FB287138B7CB}" srcOrd="0" destOrd="0" presId="urn:microsoft.com/office/officeart/2005/8/layout/orgChart1"/>
    <dgm:cxn modelId="{B6903D60-407B-471A-994C-067B47322D4A}" type="presOf" srcId="{DA4DFB06-1788-4AE8-AAC8-D4E820ADF5E8}" destId="{21C12082-5BB0-4A58-B7AB-16FCBF285046}" srcOrd="0" destOrd="0" presId="urn:microsoft.com/office/officeart/2005/8/layout/orgChart1"/>
    <dgm:cxn modelId="{61E9AC80-39BA-4ACF-AFA7-5A31CE8393BA}" type="presOf" srcId="{3DB2063B-715F-4FAA-85B6-625059814D1D}" destId="{0E51C74D-7368-4ECC-AA4D-08170D5FC725}" srcOrd="1" destOrd="0" presId="urn:microsoft.com/office/officeart/2005/8/layout/orgChart1"/>
    <dgm:cxn modelId="{8A3E0E5C-8BAD-4BE5-AA5B-7E001442F2E8}" type="presOf" srcId="{60614FFD-9EA0-457E-A529-9F0C40F9B845}" destId="{68B34016-3912-4A44-B9B5-C72D91E07DD2}" srcOrd="0" destOrd="0" presId="urn:microsoft.com/office/officeart/2005/8/layout/orgChart1"/>
    <dgm:cxn modelId="{1B1E1BB5-530A-4D3C-B801-DB5707A1F804}" type="presOf" srcId="{A7D05649-D05C-4C44-8140-B02091B08495}" destId="{2F4FC670-A2B3-424A-828F-016ED160E831}" srcOrd="0" destOrd="0" presId="urn:microsoft.com/office/officeart/2005/8/layout/orgChart1"/>
    <dgm:cxn modelId="{24662934-887F-48B2-A789-0D804377B6EE}" type="presOf" srcId="{65D7CD9A-618F-4D7A-A507-0DA9EC9CC7F2}" destId="{F8CB7D52-0CAB-43E9-B2D7-062A868E77D6}" srcOrd="0" destOrd="0" presId="urn:microsoft.com/office/officeart/2005/8/layout/orgChart1"/>
    <dgm:cxn modelId="{86FEA172-5505-4C47-B1CE-4FD90DC2097E}" type="presOf" srcId="{4BFD1E44-948E-4551-B2AF-7D24E9C313E3}" destId="{4AAEFBFA-2F3E-4497-91B8-D3588F070D96}" srcOrd="0" destOrd="0" presId="urn:microsoft.com/office/officeart/2005/8/layout/orgChart1"/>
    <dgm:cxn modelId="{4E33F7CF-A2B1-43C6-A5F4-65966F8DD082}" type="presOf" srcId="{6B67FA88-FB7B-4960-A86D-A311BF54BF24}" destId="{49310F13-EA91-46D7-978B-CC967B3B2548}" srcOrd="1" destOrd="0" presId="urn:microsoft.com/office/officeart/2005/8/layout/orgChart1"/>
    <dgm:cxn modelId="{CDE77E3E-B692-4FE7-BA87-5C3A59DA33A2}" srcId="{65D7CD9A-618F-4D7A-A507-0DA9EC9CC7F2}" destId="{3DB2063B-715F-4FAA-85B6-625059814D1D}" srcOrd="0" destOrd="0" parTransId="{2CFC1582-6802-4736-AF08-9F264F1C13EE}" sibTransId="{35B94D44-91BF-4457-BF29-046E5DAAACAC}"/>
    <dgm:cxn modelId="{4504EDAF-B16B-4344-938C-C89DDEB8F48B}" type="presOf" srcId="{DA4DFB06-1788-4AE8-AAC8-D4E820ADF5E8}" destId="{853CD560-709A-4256-8525-2DE6B668919F}" srcOrd="1" destOrd="0" presId="urn:microsoft.com/office/officeart/2005/8/layout/orgChart1"/>
    <dgm:cxn modelId="{292CFBE2-A879-4A14-83D5-0D995401BEA8}" srcId="{65D7CD9A-618F-4D7A-A507-0DA9EC9CC7F2}" destId="{6B67FA88-FB7B-4960-A86D-A311BF54BF24}" srcOrd="1" destOrd="0" parTransId="{A7D05649-D05C-4C44-8140-B02091B08495}" sibTransId="{E372B4BD-1BAB-4AB7-977C-5AD6855BE9AD}"/>
    <dgm:cxn modelId="{ABC8FFD4-305A-4473-9B07-5BD50839C6AC}" type="presOf" srcId="{79972447-FD92-422A-8AAD-6D3845F06B3A}" destId="{E57A29AB-3063-46B9-8D1D-B9BF97709263}" srcOrd="0" destOrd="0" presId="urn:microsoft.com/office/officeart/2005/8/layout/orgChart1"/>
    <dgm:cxn modelId="{776B6A31-A5E3-4E97-9237-BBC6811C9161}" type="presOf" srcId="{3DB2063B-715F-4FAA-85B6-625059814D1D}" destId="{025902DD-0F53-4EC0-AAB9-D87B575DA8AE}" srcOrd="0" destOrd="0" presId="urn:microsoft.com/office/officeart/2005/8/layout/orgChart1"/>
    <dgm:cxn modelId="{AB7FE922-2009-4757-B0CF-64F16E4D94E4}" srcId="{4BFD1E44-948E-4551-B2AF-7D24E9C313E3}" destId="{65D7CD9A-618F-4D7A-A507-0DA9EC9CC7F2}" srcOrd="1" destOrd="0" parTransId="{60614FFD-9EA0-457E-A529-9F0C40F9B845}" sibTransId="{18194E2C-BB19-4160-A20B-D88E88C4C902}"/>
    <dgm:cxn modelId="{62486BC5-E33C-4455-9890-F4D0B2C3633F}" type="presOf" srcId="{4BFD1E44-948E-4551-B2AF-7D24E9C313E3}" destId="{D467DBFF-42FE-40B1-9EFE-85CFE7AEDE02}" srcOrd="1" destOrd="0" presId="urn:microsoft.com/office/officeart/2005/8/layout/orgChart1"/>
    <dgm:cxn modelId="{2D516C94-7EFC-49EA-9593-46F4CC21FD4D}" type="presOf" srcId="{65D7CD9A-618F-4D7A-A507-0DA9EC9CC7F2}" destId="{975A1BC1-3733-4972-9E53-5E0D48ACA3B0}" srcOrd="1" destOrd="0" presId="urn:microsoft.com/office/officeart/2005/8/layout/orgChart1"/>
    <dgm:cxn modelId="{BC4AAFD7-1B64-4706-9DF7-1A4C604F0F4A}" srcId="{6410D21E-4EE3-4938-A41F-9F3012B1D9C0}" destId="{4BFD1E44-948E-4551-B2AF-7D24E9C313E3}" srcOrd="0" destOrd="0" parTransId="{E97F57FF-5EA0-496D-BA9E-008EBA9BAAF1}" sibTransId="{CA8E0D7A-578D-4152-9E43-656C086FE449}"/>
    <dgm:cxn modelId="{F7F819EF-15F0-4C46-889E-9100BF9E0792}" type="presOf" srcId="{6B67FA88-FB7B-4960-A86D-A311BF54BF24}" destId="{91639C54-46F1-42F9-B457-4977377A8A1C}" srcOrd="0" destOrd="0" presId="urn:microsoft.com/office/officeart/2005/8/layout/orgChart1"/>
    <dgm:cxn modelId="{0869B862-040A-4831-B58F-DE6D422CEBFE}" srcId="{4BFD1E44-948E-4551-B2AF-7D24E9C313E3}" destId="{DA4DFB06-1788-4AE8-AAC8-D4E820ADF5E8}" srcOrd="0" destOrd="0" parTransId="{79972447-FD92-422A-8AAD-6D3845F06B3A}" sibTransId="{089C5ECB-70E4-4FCB-B2B2-7D20CB3D7FE2}"/>
    <dgm:cxn modelId="{5C2324A9-085D-454A-8468-3E7DFCAAA2CD}" type="presOf" srcId="{6410D21E-4EE3-4938-A41F-9F3012B1D9C0}" destId="{7700B3F7-0284-4A98-873C-E1363947E160}" srcOrd="0" destOrd="0" presId="urn:microsoft.com/office/officeart/2005/8/layout/orgChart1"/>
    <dgm:cxn modelId="{07849CC5-6DBF-4B8A-A7D3-04DBE0900099}" type="presParOf" srcId="{7700B3F7-0284-4A98-873C-E1363947E160}" destId="{624AAFE0-BD94-4636-9D5F-98B56C8CFE65}" srcOrd="0" destOrd="0" presId="urn:microsoft.com/office/officeart/2005/8/layout/orgChart1"/>
    <dgm:cxn modelId="{A96952E2-9E21-4358-8923-F1C349863168}" type="presParOf" srcId="{624AAFE0-BD94-4636-9D5F-98B56C8CFE65}" destId="{4D9EE233-9486-4F01-8A8D-4F82E2FDB14A}" srcOrd="0" destOrd="0" presId="urn:microsoft.com/office/officeart/2005/8/layout/orgChart1"/>
    <dgm:cxn modelId="{E911896B-21D3-4C32-9520-9FB5DCE26985}" type="presParOf" srcId="{4D9EE233-9486-4F01-8A8D-4F82E2FDB14A}" destId="{4AAEFBFA-2F3E-4497-91B8-D3588F070D96}" srcOrd="0" destOrd="0" presId="urn:microsoft.com/office/officeart/2005/8/layout/orgChart1"/>
    <dgm:cxn modelId="{C7F0AA1C-7892-42AD-8E16-9BD7C0D78A3F}" type="presParOf" srcId="{4D9EE233-9486-4F01-8A8D-4F82E2FDB14A}" destId="{D467DBFF-42FE-40B1-9EFE-85CFE7AEDE02}" srcOrd="1" destOrd="0" presId="urn:microsoft.com/office/officeart/2005/8/layout/orgChart1"/>
    <dgm:cxn modelId="{6D92A893-26D6-4ED3-893D-3E3F1AF7C930}" type="presParOf" srcId="{624AAFE0-BD94-4636-9D5F-98B56C8CFE65}" destId="{F159A875-874E-431D-9AEE-6BF62B01D846}" srcOrd="1" destOrd="0" presId="urn:microsoft.com/office/officeart/2005/8/layout/orgChart1"/>
    <dgm:cxn modelId="{4D2C385A-7D55-4F45-BC33-A2ED3A21FF9F}" type="presParOf" srcId="{624AAFE0-BD94-4636-9D5F-98B56C8CFE65}" destId="{3974834A-1F04-4454-B0C9-AD559D5DBC37}" srcOrd="2" destOrd="0" presId="urn:microsoft.com/office/officeart/2005/8/layout/orgChart1"/>
    <dgm:cxn modelId="{09AD1756-621C-4644-B899-4BCF3B30EF48}" type="presParOf" srcId="{3974834A-1F04-4454-B0C9-AD559D5DBC37}" destId="{E57A29AB-3063-46B9-8D1D-B9BF97709263}" srcOrd="0" destOrd="0" presId="urn:microsoft.com/office/officeart/2005/8/layout/orgChart1"/>
    <dgm:cxn modelId="{3BDE7A10-FE23-43E3-935A-437E091A9B4E}" type="presParOf" srcId="{3974834A-1F04-4454-B0C9-AD559D5DBC37}" destId="{9BFDB241-7D27-49CE-9DF2-C5FC6D94DECA}" srcOrd="1" destOrd="0" presId="urn:microsoft.com/office/officeart/2005/8/layout/orgChart1"/>
    <dgm:cxn modelId="{44C86CAB-49F2-4161-83AB-D84A4988A152}" type="presParOf" srcId="{9BFDB241-7D27-49CE-9DF2-C5FC6D94DECA}" destId="{9C4FFAE6-9B81-4639-A5E8-401C4D557841}" srcOrd="0" destOrd="0" presId="urn:microsoft.com/office/officeart/2005/8/layout/orgChart1"/>
    <dgm:cxn modelId="{05825DF0-CAA4-4408-83B4-E0789484A05F}" type="presParOf" srcId="{9C4FFAE6-9B81-4639-A5E8-401C4D557841}" destId="{21C12082-5BB0-4A58-B7AB-16FCBF285046}" srcOrd="0" destOrd="0" presId="urn:microsoft.com/office/officeart/2005/8/layout/orgChart1"/>
    <dgm:cxn modelId="{1990EFD1-6F19-4F99-8979-E9821097A827}" type="presParOf" srcId="{9C4FFAE6-9B81-4639-A5E8-401C4D557841}" destId="{853CD560-709A-4256-8525-2DE6B668919F}" srcOrd="1" destOrd="0" presId="urn:microsoft.com/office/officeart/2005/8/layout/orgChart1"/>
    <dgm:cxn modelId="{AC076E25-A222-444E-9B76-C4573ADA8A4F}" type="presParOf" srcId="{9BFDB241-7D27-49CE-9DF2-C5FC6D94DECA}" destId="{B7EC34E8-10A4-4B3E-A289-23C36A75EC61}" srcOrd="1" destOrd="0" presId="urn:microsoft.com/office/officeart/2005/8/layout/orgChart1"/>
    <dgm:cxn modelId="{1A0E19C1-7E7B-4DB6-AA6E-BF62D51EBBD6}" type="presParOf" srcId="{9BFDB241-7D27-49CE-9DF2-C5FC6D94DECA}" destId="{9B2E9548-E259-4A7E-B862-A2D5AE10A9EF}" srcOrd="2" destOrd="0" presId="urn:microsoft.com/office/officeart/2005/8/layout/orgChart1"/>
    <dgm:cxn modelId="{50CE381F-E301-4A1E-8C8D-86E510290096}" type="presParOf" srcId="{3974834A-1F04-4454-B0C9-AD559D5DBC37}" destId="{68B34016-3912-4A44-B9B5-C72D91E07DD2}" srcOrd="2" destOrd="0" presId="urn:microsoft.com/office/officeart/2005/8/layout/orgChart1"/>
    <dgm:cxn modelId="{3ECED6C5-828B-4D32-BC92-19501DB3DA97}" type="presParOf" srcId="{3974834A-1F04-4454-B0C9-AD559D5DBC37}" destId="{35326659-EF7A-4D5A-B2D8-BF168D179ECF}" srcOrd="3" destOrd="0" presId="urn:microsoft.com/office/officeart/2005/8/layout/orgChart1"/>
    <dgm:cxn modelId="{1CB13047-01E7-488B-933A-955D9CD17DB3}" type="presParOf" srcId="{35326659-EF7A-4D5A-B2D8-BF168D179ECF}" destId="{D01402E5-AA6A-4D07-89FD-164C10AC95A7}" srcOrd="0" destOrd="0" presId="urn:microsoft.com/office/officeart/2005/8/layout/orgChart1"/>
    <dgm:cxn modelId="{D0942E56-49B5-4F2A-A3EB-559ADE959EAD}" type="presParOf" srcId="{D01402E5-AA6A-4D07-89FD-164C10AC95A7}" destId="{F8CB7D52-0CAB-43E9-B2D7-062A868E77D6}" srcOrd="0" destOrd="0" presId="urn:microsoft.com/office/officeart/2005/8/layout/orgChart1"/>
    <dgm:cxn modelId="{1F3C82D5-DA1D-4867-B6DD-873DDBFC4208}" type="presParOf" srcId="{D01402E5-AA6A-4D07-89FD-164C10AC95A7}" destId="{975A1BC1-3733-4972-9E53-5E0D48ACA3B0}" srcOrd="1" destOrd="0" presId="urn:microsoft.com/office/officeart/2005/8/layout/orgChart1"/>
    <dgm:cxn modelId="{48B70FFA-7000-4BBC-9B11-4EEB2883D55E}" type="presParOf" srcId="{35326659-EF7A-4D5A-B2D8-BF168D179ECF}" destId="{92399905-672A-49D8-86E3-B4229EA87231}" srcOrd="1" destOrd="0" presId="urn:microsoft.com/office/officeart/2005/8/layout/orgChart1"/>
    <dgm:cxn modelId="{53F4709C-698E-43C4-ABF8-750891B644C0}" type="presParOf" srcId="{35326659-EF7A-4D5A-B2D8-BF168D179ECF}" destId="{256973AA-7EC5-416F-9680-FDB66E77E16B}" srcOrd="2" destOrd="0" presId="urn:microsoft.com/office/officeart/2005/8/layout/orgChart1"/>
    <dgm:cxn modelId="{651AE9A5-F427-45A0-ADB8-9ED32292E86D}" type="presParOf" srcId="{256973AA-7EC5-416F-9680-FDB66E77E16B}" destId="{E8A54FA1-CB4F-4B53-9B12-FB287138B7CB}" srcOrd="0" destOrd="0" presId="urn:microsoft.com/office/officeart/2005/8/layout/orgChart1"/>
    <dgm:cxn modelId="{E5561B54-FA11-4FAF-8A23-7B954F71AE19}" type="presParOf" srcId="{256973AA-7EC5-416F-9680-FDB66E77E16B}" destId="{1B447D04-B155-4264-AA53-41664FCDB477}" srcOrd="1" destOrd="0" presId="urn:microsoft.com/office/officeart/2005/8/layout/orgChart1"/>
    <dgm:cxn modelId="{71595112-F14D-4121-9BF4-5CF45BCEF962}" type="presParOf" srcId="{1B447D04-B155-4264-AA53-41664FCDB477}" destId="{4749D108-8970-43B6-BB48-504BE155DB6D}" srcOrd="0" destOrd="0" presId="urn:microsoft.com/office/officeart/2005/8/layout/orgChart1"/>
    <dgm:cxn modelId="{C7BF38BD-4C0F-42E3-921E-CDC77D3C2599}" type="presParOf" srcId="{4749D108-8970-43B6-BB48-504BE155DB6D}" destId="{025902DD-0F53-4EC0-AAB9-D87B575DA8AE}" srcOrd="0" destOrd="0" presId="urn:microsoft.com/office/officeart/2005/8/layout/orgChart1"/>
    <dgm:cxn modelId="{CEDE324A-3C93-4A81-8CF0-4DDB983E2B40}" type="presParOf" srcId="{4749D108-8970-43B6-BB48-504BE155DB6D}" destId="{0E51C74D-7368-4ECC-AA4D-08170D5FC725}" srcOrd="1" destOrd="0" presId="urn:microsoft.com/office/officeart/2005/8/layout/orgChart1"/>
    <dgm:cxn modelId="{368C0E5F-87E9-4477-8DE7-57679134FF47}" type="presParOf" srcId="{1B447D04-B155-4264-AA53-41664FCDB477}" destId="{C004E015-DDE3-46EA-A5BA-E82F2AACB3CB}" srcOrd="1" destOrd="0" presId="urn:microsoft.com/office/officeart/2005/8/layout/orgChart1"/>
    <dgm:cxn modelId="{6FFF9BEE-928E-4A8A-8960-45B68EEA35AA}" type="presParOf" srcId="{1B447D04-B155-4264-AA53-41664FCDB477}" destId="{8410BDF2-3DFA-4746-8243-393357C15F0D}" srcOrd="2" destOrd="0" presId="urn:microsoft.com/office/officeart/2005/8/layout/orgChart1"/>
    <dgm:cxn modelId="{0B6B26BB-609E-497E-AF83-7C821C63E9FD}" type="presParOf" srcId="{256973AA-7EC5-416F-9680-FDB66E77E16B}" destId="{2F4FC670-A2B3-424A-828F-016ED160E831}" srcOrd="2" destOrd="0" presId="urn:microsoft.com/office/officeart/2005/8/layout/orgChart1"/>
    <dgm:cxn modelId="{9B01FC88-BAA8-4370-BE94-C265A0CD85B1}" type="presParOf" srcId="{256973AA-7EC5-416F-9680-FDB66E77E16B}" destId="{43B91E92-054F-4A37-A017-3E1D60AFA5CA}" srcOrd="3" destOrd="0" presId="urn:microsoft.com/office/officeart/2005/8/layout/orgChart1"/>
    <dgm:cxn modelId="{6B21B50B-ECC4-4300-A1D4-6B938B0A8F13}" type="presParOf" srcId="{43B91E92-054F-4A37-A017-3E1D60AFA5CA}" destId="{609315BB-D2B6-4251-992B-207180FBA20D}" srcOrd="0" destOrd="0" presId="urn:microsoft.com/office/officeart/2005/8/layout/orgChart1"/>
    <dgm:cxn modelId="{FDF9CBFD-600E-460A-8F16-E4ED95E5ED08}" type="presParOf" srcId="{609315BB-D2B6-4251-992B-207180FBA20D}" destId="{91639C54-46F1-42F9-B457-4977377A8A1C}" srcOrd="0" destOrd="0" presId="urn:microsoft.com/office/officeart/2005/8/layout/orgChart1"/>
    <dgm:cxn modelId="{2C755D98-A4AC-4C24-A9CC-6B0F473C177A}" type="presParOf" srcId="{609315BB-D2B6-4251-992B-207180FBA20D}" destId="{49310F13-EA91-46D7-978B-CC967B3B2548}" srcOrd="1" destOrd="0" presId="urn:microsoft.com/office/officeart/2005/8/layout/orgChart1"/>
    <dgm:cxn modelId="{871EBB36-1A5D-4525-97CF-6BCEE60CA791}" type="presParOf" srcId="{43B91E92-054F-4A37-A017-3E1D60AFA5CA}" destId="{7021CAC0-DC01-4C3D-835E-07C50EB5FEB4}" srcOrd="1" destOrd="0" presId="urn:microsoft.com/office/officeart/2005/8/layout/orgChart1"/>
    <dgm:cxn modelId="{34D2A879-17FB-4218-B266-571705D747C8}" type="presParOf" srcId="{43B91E92-054F-4A37-A017-3E1D60AFA5CA}" destId="{9AFA61B9-E0F3-41E5-BACE-139BC3D5F3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08ABB0-7CF0-4689-A729-3F43809D9EB3}" type="doc">
      <dgm:prSet loTypeId="urn:microsoft.com/office/officeart/2005/8/layout/bProcess3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F37FDC-A481-4925-A4C5-9323ADFE8857}">
      <dgm:prSet phldrT="[Текст]" custT="1"/>
      <dgm:spPr/>
      <dgm:t>
        <a:bodyPr/>
        <a:lstStyle/>
        <a:p>
          <a:pPr rtl="0"/>
          <a:r>
            <a:rPr kumimoji="0" lang="ru-RU" sz="1200" b="1" i="0" u="sng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Подготовка учащихся к исследовательской деятельности</a:t>
          </a:r>
        </a:p>
        <a:p>
          <a:pPr rtl="0"/>
          <a:r>
            <a:rPr kumimoji="0" lang="ru-RU" sz="11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</a:t>
          </a:r>
          <a:r>
            <a:rPr kumimoji="0" lang="ru-RU" sz="105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введение в методологию научного исследования</a:t>
          </a:r>
          <a:endParaRPr lang="ru-RU" sz="1050" b="1" i="0" dirty="0">
            <a:solidFill>
              <a:schemeClr val="tx1"/>
            </a:solidFill>
            <a:effectLst/>
            <a:latin typeface="+mj-lt"/>
          </a:endParaRPr>
        </a:p>
      </dgm:t>
    </dgm:pt>
    <dgm:pt modelId="{5F855E2F-AD46-4848-AA4A-47DAEA7809C5}" type="parTrans" cxnId="{775E6C84-6EB7-4E85-A177-58056239E8B0}">
      <dgm:prSet/>
      <dgm:spPr/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6FD2F85C-55DC-44BF-BEEF-BD8867DAF3EB}" type="sibTrans" cxnId="{775E6C84-6EB7-4E85-A177-58056239E8B0}">
      <dgm:prSet/>
      <dgm:spPr>
        <a:ln w="34925">
          <a:solidFill>
            <a:srgbClr val="FF0000"/>
          </a:solidFill>
        </a:ln>
      </dgm:spPr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BC615085-C3B7-4846-923A-84BC1A6E4450}">
      <dgm:prSet phldrT="[Текст]" custT="1"/>
      <dgm:spPr/>
      <dgm:t>
        <a:bodyPr/>
        <a:lstStyle/>
        <a:p>
          <a:pPr rtl="0"/>
          <a:r>
            <a:rPr kumimoji="0" lang="ru-RU" sz="1600" b="1" i="0" u="sng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Выбор проблемы</a:t>
          </a:r>
        </a:p>
        <a:p>
          <a:pPr rtl="0"/>
          <a:r>
            <a:rPr kumimoji="0" lang="ru-RU" sz="10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от общего к частному</a:t>
          </a:r>
          <a:endParaRPr lang="ru-RU" sz="1000" b="1" i="0" dirty="0">
            <a:solidFill>
              <a:schemeClr val="tx1"/>
            </a:solidFill>
            <a:effectLst/>
            <a:latin typeface="+mj-lt"/>
          </a:endParaRPr>
        </a:p>
      </dgm:t>
    </dgm:pt>
    <dgm:pt modelId="{48A48ED3-76C3-461A-8A6B-59E2FAE5E02E}" type="parTrans" cxnId="{1BA32020-A8F4-4C24-8305-5E54B6FD975E}">
      <dgm:prSet/>
      <dgm:spPr/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714DBD85-2CBD-47F3-AC84-A8648514F09C}" type="sibTrans" cxnId="{1BA32020-A8F4-4C24-8305-5E54B6FD975E}">
      <dgm:prSet/>
      <dgm:spPr>
        <a:ln w="34925">
          <a:solidFill>
            <a:srgbClr val="FF0000"/>
          </a:solidFill>
        </a:ln>
      </dgm:spPr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B6BAA6AD-15CC-48A1-B31D-B10876729627}">
      <dgm:prSet phldrT="[Текст]" custT="1"/>
      <dgm:spPr/>
      <dgm:t>
        <a:bodyPr/>
        <a:lstStyle/>
        <a:p>
          <a:pPr algn="ctr" rtl="0"/>
          <a:r>
            <a:rPr kumimoji="0" lang="ru-RU" sz="1400" b="1" i="0" u="sng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Исследование проблемы</a:t>
          </a:r>
        </a:p>
        <a:p>
          <a:pPr algn="l" rtl="0"/>
          <a:r>
            <a:rPr kumimoji="0" lang="ru-RU" sz="105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</a:t>
          </a: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анализ специальной литературы и периодических изданий</a:t>
          </a:r>
        </a:p>
        <a:p>
          <a:pPr algn="l" rtl="0"/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 - социологические опросы</a:t>
          </a:r>
        </a:p>
        <a:p>
          <a:pPr algn="l" rtl="0"/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индивидуальные консультации с ведущими  </a:t>
          </a:r>
          <a:r>
            <a:rPr kumimoji="0" lang="ru-RU" sz="10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специалистами</a:t>
          </a:r>
          <a:endParaRPr lang="ru-RU" sz="1000" b="1" i="0" dirty="0">
            <a:solidFill>
              <a:schemeClr val="tx1"/>
            </a:solidFill>
            <a:effectLst/>
            <a:latin typeface="+mj-lt"/>
          </a:endParaRPr>
        </a:p>
      </dgm:t>
    </dgm:pt>
    <dgm:pt modelId="{24C4584F-0084-4D6A-9081-C89994D1A73C}" type="parTrans" cxnId="{04D40CE3-EA08-406B-9E45-C8B0EA4A4556}">
      <dgm:prSet/>
      <dgm:spPr/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CA3A5839-E78E-4D0E-B178-4579B77EB966}" type="sibTrans" cxnId="{04D40CE3-EA08-406B-9E45-C8B0EA4A4556}">
      <dgm:prSet/>
      <dgm:spPr>
        <a:ln w="34925">
          <a:solidFill>
            <a:srgbClr val="FF0000"/>
          </a:solidFill>
        </a:ln>
      </dgm:spPr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8CC346C9-0051-4E80-9F0A-82EE20683EE5}">
      <dgm:prSet phldrT="[Текст]" custT="1"/>
      <dgm:spPr/>
      <dgm:t>
        <a:bodyPr/>
        <a:lstStyle/>
        <a:p>
          <a:pPr algn="ctr" rtl="0"/>
          <a:r>
            <a:rPr kumimoji="0" lang="ru-RU" sz="1200" b="1" i="0" u="sng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Разработка собственного варианта решения проблемы</a:t>
          </a:r>
        </a:p>
        <a:p>
          <a:pPr algn="l" rtl="0"/>
          <a:r>
            <a:rPr kumimoji="0" lang="ru-RU" sz="11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</a:t>
          </a:r>
          <a:r>
            <a:rPr kumimoji="0" lang="ru-RU" sz="11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составление плана</a:t>
          </a:r>
        </a:p>
        <a:p>
          <a:pPr algn="l" rtl="0"/>
          <a:r>
            <a:rPr kumimoji="0" lang="ru-RU" sz="11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 определение цели и задач работы</a:t>
          </a:r>
        </a:p>
        <a:p>
          <a:pPr algn="l" rtl="0"/>
          <a:r>
            <a:rPr kumimoji="0" lang="ru-RU" sz="11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выбор средств и методов исследования</a:t>
          </a:r>
          <a:endParaRPr lang="ru-RU" sz="1100" b="1" i="0" dirty="0">
            <a:solidFill>
              <a:schemeClr val="tx1"/>
            </a:solidFill>
            <a:effectLst/>
            <a:latin typeface="+mj-lt"/>
          </a:endParaRPr>
        </a:p>
      </dgm:t>
    </dgm:pt>
    <dgm:pt modelId="{3E693369-CA2C-4294-841D-720C5FF7BB38}" type="parTrans" cxnId="{831575FC-7475-46C7-8642-0A8B4E995B27}">
      <dgm:prSet/>
      <dgm:spPr/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A232E8DA-895A-40C4-B8B2-E1FBCD578356}" type="sibTrans" cxnId="{831575FC-7475-46C7-8642-0A8B4E995B27}">
      <dgm:prSet/>
      <dgm:spPr>
        <a:ln w="34925">
          <a:solidFill>
            <a:srgbClr val="FF0000"/>
          </a:solidFill>
        </a:ln>
      </dgm:spPr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3CC43B3C-2C39-4ED8-A652-9E841ACEA556}">
      <dgm:prSet phldrT="[Текст]" custT="1"/>
      <dgm:spPr/>
      <dgm:t>
        <a:bodyPr/>
        <a:lstStyle/>
        <a:p>
          <a:pPr algn="ctr" rtl="0">
            <a:lnSpc>
              <a:spcPct val="90000"/>
            </a:lnSpc>
          </a:pPr>
          <a:r>
            <a:rPr kumimoji="0" lang="ru-RU" sz="1200" b="1" i="0" u="sng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Практическая работа и анализ полученных результатов </a:t>
          </a:r>
        </a:p>
        <a:p>
          <a:pPr algn="l" rtl="0">
            <a:lnSpc>
              <a:spcPct val="100000"/>
            </a:lnSpc>
          </a:pPr>
          <a:r>
            <a:rPr kumimoji="0" lang="ru-RU" sz="10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</a:t>
          </a: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экспедиция и походы</a:t>
          </a:r>
        </a:p>
        <a:p>
          <a:pPr algn="l" rtl="0">
            <a:lnSpc>
              <a:spcPct val="100000"/>
            </a:lnSpc>
          </a:pP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работа в архивах</a:t>
          </a:r>
        </a:p>
        <a:p>
          <a:pPr algn="l" rtl="0">
            <a:lnSpc>
              <a:spcPct val="100000"/>
            </a:lnSpc>
          </a:pP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встречи с непосредственными участниками изучаемых событий</a:t>
          </a:r>
        </a:p>
        <a:p>
          <a:pPr algn="l" rtl="0">
            <a:lnSpc>
              <a:spcPct val="100000"/>
            </a:lnSpc>
          </a:pP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опытная и экспертная работа и т. д.</a:t>
          </a:r>
          <a:endParaRPr lang="ru-RU" sz="900" b="1" i="0" dirty="0">
            <a:solidFill>
              <a:schemeClr val="tx1"/>
            </a:solidFill>
            <a:effectLst/>
            <a:latin typeface="+mj-lt"/>
          </a:endParaRPr>
        </a:p>
      </dgm:t>
    </dgm:pt>
    <dgm:pt modelId="{930E59C5-FFB5-46BD-AFAA-31A67EC9F590}" type="parTrans" cxnId="{EF8CA803-1FCB-4A8F-8334-C57C3890E705}">
      <dgm:prSet/>
      <dgm:spPr/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2EF4F3C4-433B-4EB9-BE58-35761E2E6720}" type="sibTrans" cxnId="{EF8CA803-1FCB-4A8F-8334-C57C3890E705}">
      <dgm:prSet/>
      <dgm:spPr>
        <a:ln w="34925">
          <a:solidFill>
            <a:srgbClr val="FF0000"/>
          </a:solidFill>
        </a:ln>
      </dgm:spPr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0EB7A99C-D73B-4724-B7EA-9EFC43C4F4A2}">
      <dgm:prSet custT="1"/>
      <dgm:spPr/>
      <dgm:t>
        <a:bodyPr/>
        <a:lstStyle/>
        <a:p>
          <a:pPr algn="ctr" rtl="0"/>
          <a:r>
            <a:rPr kumimoji="0" lang="ru-RU" sz="1400" b="1" i="0" u="sng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Подготовка к защите исследовательской работы</a:t>
          </a:r>
        </a:p>
        <a:p>
          <a:pPr algn="l" rtl="0"/>
          <a:r>
            <a:rPr kumimoji="0" lang="ru-RU" sz="11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оформление исследования согласно установленным требованиям</a:t>
          </a:r>
        </a:p>
        <a:p>
          <a:pPr algn="l" rtl="0"/>
          <a:r>
            <a:rPr kumimoji="0" lang="ru-RU" sz="11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рецензирование работ</a:t>
          </a:r>
          <a:endParaRPr kumimoji="0" lang="ru-RU" sz="1100" b="1" i="0" u="none" strike="noStrike" cap="none" normalizeH="0" baseline="0" dirty="0" smtClean="0">
            <a:ln/>
            <a:solidFill>
              <a:schemeClr val="tx1"/>
            </a:solidFill>
            <a:effectLst/>
            <a:latin typeface="+mj-lt"/>
            <a:cs typeface="Arial" pitchFamily="34" charset="0"/>
          </a:endParaRPr>
        </a:p>
      </dgm:t>
    </dgm:pt>
    <dgm:pt modelId="{357A0EEA-C3F5-4C32-946F-DEF08005387F}" type="parTrans" cxnId="{C731C32A-58B6-4D82-83C2-63868197A64B}">
      <dgm:prSet/>
      <dgm:spPr/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15977545-6AC0-4E71-80EA-1DFA558F60C4}" type="sibTrans" cxnId="{C731C32A-58B6-4D82-83C2-63868197A64B}">
      <dgm:prSet/>
      <dgm:spPr>
        <a:ln w="34925">
          <a:solidFill>
            <a:srgbClr val="FF0000"/>
          </a:solidFill>
        </a:ln>
      </dgm:spPr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21D2E90D-80BD-4D29-8F69-54C74D4996B7}">
      <dgm:prSet custT="1"/>
      <dgm:spPr/>
      <dgm:t>
        <a:bodyPr/>
        <a:lstStyle/>
        <a:p>
          <a:pPr algn="ctr" rtl="0"/>
          <a:r>
            <a:rPr kumimoji="0" lang="ru-RU" sz="1200" b="1" i="0" u="sng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Презентация и защита исследовательской работы</a:t>
          </a:r>
        </a:p>
        <a:p>
          <a:pPr algn="l" rtl="0"/>
          <a:r>
            <a:rPr kumimoji="0" lang="ru-RU" sz="11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научный доклад демонстрация наглядного материала</a:t>
          </a:r>
        </a:p>
        <a:p>
          <a:pPr algn="l" rtl="0"/>
          <a:r>
            <a:rPr kumimoji="0" lang="ru-RU" sz="11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ответы на вопросы</a:t>
          </a:r>
          <a:endParaRPr kumimoji="0" lang="ru-RU" sz="1100" b="1" i="0" u="none" strike="noStrike" cap="none" normalizeH="0" baseline="0" dirty="0" smtClean="0">
            <a:ln/>
            <a:solidFill>
              <a:schemeClr val="tx1"/>
            </a:solidFill>
            <a:effectLst/>
            <a:latin typeface="+mj-lt"/>
            <a:cs typeface="Arial" pitchFamily="34" charset="0"/>
          </a:endParaRPr>
        </a:p>
      </dgm:t>
    </dgm:pt>
    <dgm:pt modelId="{47D63D8E-C896-400A-A4B7-CE7974E39C1C}" type="parTrans" cxnId="{2AED6792-79B1-4798-B983-996406B4A723}">
      <dgm:prSet/>
      <dgm:spPr/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E7483278-994D-4BB6-BA62-02E17A7B0BF1}" type="sibTrans" cxnId="{2AED6792-79B1-4798-B983-996406B4A723}">
      <dgm:prSet/>
      <dgm:spPr>
        <a:ln w="34925">
          <a:solidFill>
            <a:srgbClr val="FF0000"/>
          </a:solidFill>
        </a:ln>
      </dgm:spPr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00CDA140-AF97-499A-B9BE-78CBF38AF7B0}">
      <dgm:prSet custT="1"/>
      <dgm:spPr/>
      <dgm:t>
        <a:bodyPr/>
        <a:lstStyle/>
        <a:p>
          <a:pPr rtl="0"/>
          <a:r>
            <a:rPr kumimoji="0" lang="ru-RU" sz="2000" b="1" i="0" u="none" strike="noStrike" cap="none" normalizeH="0" baseline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Рефлексия</a:t>
          </a:r>
          <a:endParaRPr kumimoji="0" lang="ru-RU" sz="2000" b="1" i="0" u="none" strike="noStrike" cap="none" normalizeH="0" baseline="0" dirty="0" smtClean="0">
            <a:ln/>
            <a:solidFill>
              <a:schemeClr val="tx1"/>
            </a:solidFill>
            <a:effectLst/>
            <a:latin typeface="+mj-lt"/>
            <a:cs typeface="Arial" pitchFamily="34" charset="0"/>
          </a:endParaRPr>
        </a:p>
      </dgm:t>
    </dgm:pt>
    <dgm:pt modelId="{466A0C88-DB0F-47F2-90A7-A3ACF045A131}" type="parTrans" cxnId="{59191833-A272-4F55-B3FA-EE9BCC228CFF}">
      <dgm:prSet/>
      <dgm:spPr/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30343B55-B5A0-4E94-965B-90F046134BDE}" type="sibTrans" cxnId="{59191833-A272-4F55-B3FA-EE9BCC228CFF}">
      <dgm:prSet/>
      <dgm:spPr/>
      <dgm:t>
        <a:bodyPr/>
        <a:lstStyle/>
        <a:p>
          <a:endParaRPr lang="ru-RU" i="0">
            <a:solidFill>
              <a:schemeClr val="tx1"/>
            </a:solidFill>
            <a:effectLst/>
            <a:latin typeface="+mj-lt"/>
          </a:endParaRPr>
        </a:p>
      </dgm:t>
    </dgm:pt>
    <dgm:pt modelId="{368E2C9E-3318-43E4-B895-9D2ECDFA5810}" type="pres">
      <dgm:prSet presAssocID="{8F08ABB0-7CF0-4689-A729-3F43809D9EB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8544F-EAA1-4D50-A933-18175FC9A9B8}" type="pres">
      <dgm:prSet presAssocID="{E1F37FDC-A481-4925-A4C5-9323ADFE885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B1A72-6647-4C2F-B14F-6471773D2772}" type="pres">
      <dgm:prSet presAssocID="{6FD2F85C-55DC-44BF-BEEF-BD8867DAF3EB}" presName="sibTrans" presStyleLbl="sibTrans1D1" presStyleIdx="0" presStyleCnt="7"/>
      <dgm:spPr/>
      <dgm:t>
        <a:bodyPr/>
        <a:lstStyle/>
        <a:p>
          <a:endParaRPr lang="ru-RU"/>
        </a:p>
      </dgm:t>
    </dgm:pt>
    <dgm:pt modelId="{387FEB70-4F16-4E9E-93FB-2B4739A49E8F}" type="pres">
      <dgm:prSet presAssocID="{6FD2F85C-55DC-44BF-BEEF-BD8867DAF3EB}" presName="connectorText" presStyleLbl="sibTrans1D1" presStyleIdx="0" presStyleCnt="7"/>
      <dgm:spPr/>
      <dgm:t>
        <a:bodyPr/>
        <a:lstStyle/>
        <a:p>
          <a:endParaRPr lang="ru-RU"/>
        </a:p>
      </dgm:t>
    </dgm:pt>
    <dgm:pt modelId="{C913FF6B-D203-4653-A73A-2DF57BCEE92E}" type="pres">
      <dgm:prSet presAssocID="{BC615085-C3B7-4846-923A-84BC1A6E445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6CE75D-5D80-4C0A-8E37-A957D420994C}" type="pres">
      <dgm:prSet presAssocID="{714DBD85-2CBD-47F3-AC84-A8648514F09C}" presName="sibTrans" presStyleLbl="sibTrans1D1" presStyleIdx="1" presStyleCnt="7"/>
      <dgm:spPr/>
      <dgm:t>
        <a:bodyPr/>
        <a:lstStyle/>
        <a:p>
          <a:endParaRPr lang="ru-RU"/>
        </a:p>
      </dgm:t>
    </dgm:pt>
    <dgm:pt modelId="{1CCA5A1A-ED22-491D-8823-4E2B2F831125}" type="pres">
      <dgm:prSet presAssocID="{714DBD85-2CBD-47F3-AC84-A8648514F09C}" presName="connectorText" presStyleLbl="sibTrans1D1" presStyleIdx="1" presStyleCnt="7"/>
      <dgm:spPr/>
      <dgm:t>
        <a:bodyPr/>
        <a:lstStyle/>
        <a:p>
          <a:endParaRPr lang="ru-RU"/>
        </a:p>
      </dgm:t>
    </dgm:pt>
    <dgm:pt modelId="{C60FB376-73D0-4457-9F1D-57EB5637782B}" type="pres">
      <dgm:prSet presAssocID="{B6BAA6AD-15CC-48A1-B31D-B1087672962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6A0B6-5B9C-4D05-9B26-F3DA5E07192F}" type="pres">
      <dgm:prSet presAssocID="{CA3A5839-E78E-4D0E-B178-4579B77EB966}" presName="sibTrans" presStyleLbl="sibTrans1D1" presStyleIdx="2" presStyleCnt="7"/>
      <dgm:spPr/>
      <dgm:t>
        <a:bodyPr/>
        <a:lstStyle/>
        <a:p>
          <a:endParaRPr lang="ru-RU"/>
        </a:p>
      </dgm:t>
    </dgm:pt>
    <dgm:pt modelId="{25D90126-62E1-4282-94D0-21CB5E8F203D}" type="pres">
      <dgm:prSet presAssocID="{CA3A5839-E78E-4D0E-B178-4579B77EB966}" presName="connectorText" presStyleLbl="sibTrans1D1" presStyleIdx="2" presStyleCnt="7"/>
      <dgm:spPr/>
      <dgm:t>
        <a:bodyPr/>
        <a:lstStyle/>
        <a:p>
          <a:endParaRPr lang="ru-RU"/>
        </a:p>
      </dgm:t>
    </dgm:pt>
    <dgm:pt modelId="{408CF5D0-6E66-4C65-A625-7A8A22723B3C}" type="pres">
      <dgm:prSet presAssocID="{8CC346C9-0051-4E80-9F0A-82EE20683EE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19DCF-9B37-4945-82B8-7A1353C6A0AA}" type="pres">
      <dgm:prSet presAssocID="{A232E8DA-895A-40C4-B8B2-E1FBCD578356}" presName="sibTrans" presStyleLbl="sibTrans1D1" presStyleIdx="3" presStyleCnt="7"/>
      <dgm:spPr/>
      <dgm:t>
        <a:bodyPr/>
        <a:lstStyle/>
        <a:p>
          <a:endParaRPr lang="ru-RU"/>
        </a:p>
      </dgm:t>
    </dgm:pt>
    <dgm:pt modelId="{0DEF78F8-3C79-4722-A3E6-B5873FBF2C6C}" type="pres">
      <dgm:prSet presAssocID="{A232E8DA-895A-40C4-B8B2-E1FBCD578356}" presName="connectorText" presStyleLbl="sibTrans1D1" presStyleIdx="3" presStyleCnt="7"/>
      <dgm:spPr/>
      <dgm:t>
        <a:bodyPr/>
        <a:lstStyle/>
        <a:p>
          <a:endParaRPr lang="ru-RU"/>
        </a:p>
      </dgm:t>
    </dgm:pt>
    <dgm:pt modelId="{60414BB6-F2F1-4FB9-B12F-9F68DDF0C499}" type="pres">
      <dgm:prSet presAssocID="{3CC43B3C-2C39-4ED8-A652-9E841ACEA556}" presName="node" presStyleLbl="node1" presStyleIdx="4" presStyleCnt="8" custScaleY="126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0AA70-6CD1-4148-8A05-71EF88DA3B10}" type="pres">
      <dgm:prSet presAssocID="{2EF4F3C4-433B-4EB9-BE58-35761E2E6720}" presName="sibTrans" presStyleLbl="sibTrans1D1" presStyleIdx="4" presStyleCnt="7"/>
      <dgm:spPr/>
      <dgm:t>
        <a:bodyPr/>
        <a:lstStyle/>
        <a:p>
          <a:endParaRPr lang="ru-RU"/>
        </a:p>
      </dgm:t>
    </dgm:pt>
    <dgm:pt modelId="{37DE0C3B-00FC-4475-B84E-9595A5955AF8}" type="pres">
      <dgm:prSet presAssocID="{2EF4F3C4-433B-4EB9-BE58-35761E2E6720}" presName="connectorText" presStyleLbl="sibTrans1D1" presStyleIdx="4" presStyleCnt="7"/>
      <dgm:spPr/>
      <dgm:t>
        <a:bodyPr/>
        <a:lstStyle/>
        <a:p>
          <a:endParaRPr lang="ru-RU"/>
        </a:p>
      </dgm:t>
    </dgm:pt>
    <dgm:pt modelId="{64AEDDBF-B3CE-4C28-A56B-682490130EAB}" type="pres">
      <dgm:prSet presAssocID="{0EB7A99C-D73B-4724-B7EA-9EFC43C4F4A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55649-2728-4B08-A179-B644E2A0707C}" type="pres">
      <dgm:prSet presAssocID="{15977545-6AC0-4E71-80EA-1DFA558F60C4}" presName="sibTrans" presStyleLbl="sibTrans1D1" presStyleIdx="5" presStyleCnt="7"/>
      <dgm:spPr/>
      <dgm:t>
        <a:bodyPr/>
        <a:lstStyle/>
        <a:p>
          <a:endParaRPr lang="ru-RU"/>
        </a:p>
      </dgm:t>
    </dgm:pt>
    <dgm:pt modelId="{DE38F33F-B1D3-42D5-8DDF-0EFEAB9FAC29}" type="pres">
      <dgm:prSet presAssocID="{15977545-6AC0-4E71-80EA-1DFA558F60C4}" presName="connectorText" presStyleLbl="sibTrans1D1" presStyleIdx="5" presStyleCnt="7"/>
      <dgm:spPr/>
      <dgm:t>
        <a:bodyPr/>
        <a:lstStyle/>
        <a:p>
          <a:endParaRPr lang="ru-RU"/>
        </a:p>
      </dgm:t>
    </dgm:pt>
    <dgm:pt modelId="{B1A17635-8C64-4C4C-99D2-BA19708CBBCF}" type="pres">
      <dgm:prSet presAssocID="{21D2E90D-80BD-4D29-8F69-54C74D4996B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1B0F1-5AA3-4FF0-8687-F3ADE07F8469}" type="pres">
      <dgm:prSet presAssocID="{E7483278-994D-4BB6-BA62-02E17A7B0BF1}" presName="sibTrans" presStyleLbl="sibTrans1D1" presStyleIdx="6" presStyleCnt="7"/>
      <dgm:spPr/>
      <dgm:t>
        <a:bodyPr/>
        <a:lstStyle/>
        <a:p>
          <a:endParaRPr lang="ru-RU"/>
        </a:p>
      </dgm:t>
    </dgm:pt>
    <dgm:pt modelId="{1C8ECA70-0DD1-4E48-8FB3-7643B54B8945}" type="pres">
      <dgm:prSet presAssocID="{E7483278-994D-4BB6-BA62-02E17A7B0BF1}" presName="connectorText" presStyleLbl="sibTrans1D1" presStyleIdx="6" presStyleCnt="7"/>
      <dgm:spPr/>
      <dgm:t>
        <a:bodyPr/>
        <a:lstStyle/>
        <a:p>
          <a:endParaRPr lang="ru-RU"/>
        </a:p>
      </dgm:t>
    </dgm:pt>
    <dgm:pt modelId="{0CD5C99F-6AFB-4067-ADA0-20B7C6371DC9}" type="pres">
      <dgm:prSet presAssocID="{00CDA140-AF97-499A-B9BE-78CBF38AF7B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191833-A272-4F55-B3FA-EE9BCC228CFF}" srcId="{8F08ABB0-7CF0-4689-A729-3F43809D9EB3}" destId="{00CDA140-AF97-499A-B9BE-78CBF38AF7B0}" srcOrd="7" destOrd="0" parTransId="{466A0C88-DB0F-47F2-90A7-A3ACF045A131}" sibTransId="{30343B55-B5A0-4E94-965B-90F046134BDE}"/>
    <dgm:cxn modelId="{5A0F7DE2-8CE3-4012-824B-697BED153260}" type="presOf" srcId="{2EF4F3C4-433B-4EB9-BE58-35761E2E6720}" destId="{1D90AA70-6CD1-4148-8A05-71EF88DA3B10}" srcOrd="0" destOrd="0" presId="urn:microsoft.com/office/officeart/2005/8/layout/bProcess3"/>
    <dgm:cxn modelId="{94B851A5-F5A0-4F88-8061-1C44DAD241C3}" type="presOf" srcId="{21D2E90D-80BD-4D29-8F69-54C74D4996B7}" destId="{B1A17635-8C64-4C4C-99D2-BA19708CBBCF}" srcOrd="0" destOrd="0" presId="urn:microsoft.com/office/officeart/2005/8/layout/bProcess3"/>
    <dgm:cxn modelId="{0B15C5CF-D211-4996-9ECC-D98A96692A74}" type="presOf" srcId="{E1F37FDC-A481-4925-A4C5-9323ADFE8857}" destId="{6B38544F-EAA1-4D50-A933-18175FC9A9B8}" srcOrd="0" destOrd="0" presId="urn:microsoft.com/office/officeart/2005/8/layout/bProcess3"/>
    <dgm:cxn modelId="{0CB962E1-8C3C-412E-9291-638628614E4D}" type="presOf" srcId="{A232E8DA-895A-40C4-B8B2-E1FBCD578356}" destId="{F3619DCF-9B37-4945-82B8-7A1353C6A0AA}" srcOrd="0" destOrd="0" presId="urn:microsoft.com/office/officeart/2005/8/layout/bProcess3"/>
    <dgm:cxn modelId="{215FFFC3-833D-4AE4-9EE0-54692FC88804}" type="presOf" srcId="{00CDA140-AF97-499A-B9BE-78CBF38AF7B0}" destId="{0CD5C99F-6AFB-4067-ADA0-20B7C6371DC9}" srcOrd="0" destOrd="0" presId="urn:microsoft.com/office/officeart/2005/8/layout/bProcess3"/>
    <dgm:cxn modelId="{990B180F-D91F-43F5-BC49-D342E9361477}" type="presOf" srcId="{3CC43B3C-2C39-4ED8-A652-9E841ACEA556}" destId="{60414BB6-F2F1-4FB9-B12F-9F68DDF0C499}" srcOrd="0" destOrd="0" presId="urn:microsoft.com/office/officeart/2005/8/layout/bProcess3"/>
    <dgm:cxn modelId="{15DC0CF7-DAD2-4C5B-8636-310C6A081579}" type="presOf" srcId="{714DBD85-2CBD-47F3-AC84-A8648514F09C}" destId="{1CCA5A1A-ED22-491D-8823-4E2B2F831125}" srcOrd="1" destOrd="0" presId="urn:microsoft.com/office/officeart/2005/8/layout/bProcess3"/>
    <dgm:cxn modelId="{831575FC-7475-46C7-8642-0A8B4E995B27}" srcId="{8F08ABB0-7CF0-4689-A729-3F43809D9EB3}" destId="{8CC346C9-0051-4E80-9F0A-82EE20683EE5}" srcOrd="3" destOrd="0" parTransId="{3E693369-CA2C-4294-841D-720C5FF7BB38}" sibTransId="{A232E8DA-895A-40C4-B8B2-E1FBCD578356}"/>
    <dgm:cxn modelId="{C731C32A-58B6-4D82-83C2-63868197A64B}" srcId="{8F08ABB0-7CF0-4689-A729-3F43809D9EB3}" destId="{0EB7A99C-D73B-4724-B7EA-9EFC43C4F4A2}" srcOrd="5" destOrd="0" parTransId="{357A0EEA-C3F5-4C32-946F-DEF08005387F}" sibTransId="{15977545-6AC0-4E71-80EA-1DFA558F60C4}"/>
    <dgm:cxn modelId="{775E6C84-6EB7-4E85-A177-58056239E8B0}" srcId="{8F08ABB0-7CF0-4689-A729-3F43809D9EB3}" destId="{E1F37FDC-A481-4925-A4C5-9323ADFE8857}" srcOrd="0" destOrd="0" parTransId="{5F855E2F-AD46-4848-AA4A-47DAEA7809C5}" sibTransId="{6FD2F85C-55DC-44BF-BEEF-BD8867DAF3EB}"/>
    <dgm:cxn modelId="{36C6D048-3333-4747-9DB5-95F96BDD6E65}" type="presOf" srcId="{2EF4F3C4-433B-4EB9-BE58-35761E2E6720}" destId="{37DE0C3B-00FC-4475-B84E-9595A5955AF8}" srcOrd="1" destOrd="0" presId="urn:microsoft.com/office/officeart/2005/8/layout/bProcess3"/>
    <dgm:cxn modelId="{9B13F76B-44C2-4924-9259-FA322DA907EB}" type="presOf" srcId="{6FD2F85C-55DC-44BF-BEEF-BD8867DAF3EB}" destId="{387FEB70-4F16-4E9E-93FB-2B4739A49E8F}" srcOrd="1" destOrd="0" presId="urn:microsoft.com/office/officeart/2005/8/layout/bProcess3"/>
    <dgm:cxn modelId="{1128506B-6F51-48E6-94DC-98F269F7F862}" type="presOf" srcId="{E7483278-994D-4BB6-BA62-02E17A7B0BF1}" destId="{75E1B0F1-5AA3-4FF0-8687-F3ADE07F8469}" srcOrd="0" destOrd="0" presId="urn:microsoft.com/office/officeart/2005/8/layout/bProcess3"/>
    <dgm:cxn modelId="{39C8EEAB-A8CD-4D33-9205-489771C21442}" type="presOf" srcId="{15977545-6AC0-4E71-80EA-1DFA558F60C4}" destId="{DE38F33F-B1D3-42D5-8DDF-0EFEAB9FAC29}" srcOrd="1" destOrd="0" presId="urn:microsoft.com/office/officeart/2005/8/layout/bProcess3"/>
    <dgm:cxn modelId="{BC5ED8E5-764E-48CE-9E05-A40E2B2D13CE}" type="presOf" srcId="{8F08ABB0-7CF0-4689-A729-3F43809D9EB3}" destId="{368E2C9E-3318-43E4-B895-9D2ECDFA5810}" srcOrd="0" destOrd="0" presId="urn:microsoft.com/office/officeart/2005/8/layout/bProcess3"/>
    <dgm:cxn modelId="{76DC9413-B158-418C-B574-B0323E93816B}" type="presOf" srcId="{E7483278-994D-4BB6-BA62-02E17A7B0BF1}" destId="{1C8ECA70-0DD1-4E48-8FB3-7643B54B8945}" srcOrd="1" destOrd="0" presId="urn:microsoft.com/office/officeart/2005/8/layout/bProcess3"/>
    <dgm:cxn modelId="{9EB2672E-C55B-43A9-90E6-BBDB9AD6BE9C}" type="presOf" srcId="{B6BAA6AD-15CC-48A1-B31D-B10876729627}" destId="{C60FB376-73D0-4457-9F1D-57EB5637782B}" srcOrd="0" destOrd="0" presId="urn:microsoft.com/office/officeart/2005/8/layout/bProcess3"/>
    <dgm:cxn modelId="{5E2CDAD2-56A4-48B4-9D45-0E6B7BF6EAA4}" type="presOf" srcId="{714DBD85-2CBD-47F3-AC84-A8648514F09C}" destId="{E26CE75D-5D80-4C0A-8E37-A957D420994C}" srcOrd="0" destOrd="0" presId="urn:microsoft.com/office/officeart/2005/8/layout/bProcess3"/>
    <dgm:cxn modelId="{942FFFA4-74DA-4C52-88A2-CB84D193B39F}" type="presOf" srcId="{CA3A5839-E78E-4D0E-B178-4579B77EB966}" destId="{52D6A0B6-5B9C-4D05-9B26-F3DA5E07192F}" srcOrd="0" destOrd="0" presId="urn:microsoft.com/office/officeart/2005/8/layout/bProcess3"/>
    <dgm:cxn modelId="{C1A4AFDA-0C64-46C1-BBF3-AD0AF56DA928}" type="presOf" srcId="{15977545-6AC0-4E71-80EA-1DFA558F60C4}" destId="{C1C55649-2728-4B08-A179-B644E2A0707C}" srcOrd="0" destOrd="0" presId="urn:microsoft.com/office/officeart/2005/8/layout/bProcess3"/>
    <dgm:cxn modelId="{04D40CE3-EA08-406B-9E45-C8B0EA4A4556}" srcId="{8F08ABB0-7CF0-4689-A729-3F43809D9EB3}" destId="{B6BAA6AD-15CC-48A1-B31D-B10876729627}" srcOrd="2" destOrd="0" parTransId="{24C4584F-0084-4D6A-9081-C89994D1A73C}" sibTransId="{CA3A5839-E78E-4D0E-B178-4579B77EB966}"/>
    <dgm:cxn modelId="{175F7506-1D51-4E81-A4E4-08D64261EB93}" type="presOf" srcId="{0EB7A99C-D73B-4724-B7EA-9EFC43C4F4A2}" destId="{64AEDDBF-B3CE-4C28-A56B-682490130EAB}" srcOrd="0" destOrd="0" presId="urn:microsoft.com/office/officeart/2005/8/layout/bProcess3"/>
    <dgm:cxn modelId="{2AED6792-79B1-4798-B983-996406B4A723}" srcId="{8F08ABB0-7CF0-4689-A729-3F43809D9EB3}" destId="{21D2E90D-80BD-4D29-8F69-54C74D4996B7}" srcOrd="6" destOrd="0" parTransId="{47D63D8E-C896-400A-A4B7-CE7974E39C1C}" sibTransId="{E7483278-994D-4BB6-BA62-02E17A7B0BF1}"/>
    <dgm:cxn modelId="{42C4873A-DFA4-4FEF-BEAD-E7121854B88A}" type="presOf" srcId="{6FD2F85C-55DC-44BF-BEEF-BD8867DAF3EB}" destId="{677B1A72-6647-4C2F-B14F-6471773D2772}" srcOrd="0" destOrd="0" presId="urn:microsoft.com/office/officeart/2005/8/layout/bProcess3"/>
    <dgm:cxn modelId="{1BA32020-A8F4-4C24-8305-5E54B6FD975E}" srcId="{8F08ABB0-7CF0-4689-A729-3F43809D9EB3}" destId="{BC615085-C3B7-4846-923A-84BC1A6E4450}" srcOrd="1" destOrd="0" parTransId="{48A48ED3-76C3-461A-8A6B-59E2FAE5E02E}" sibTransId="{714DBD85-2CBD-47F3-AC84-A8648514F09C}"/>
    <dgm:cxn modelId="{A2C742DF-04E2-4D82-9D2F-DA90881D5465}" type="presOf" srcId="{A232E8DA-895A-40C4-B8B2-E1FBCD578356}" destId="{0DEF78F8-3C79-4722-A3E6-B5873FBF2C6C}" srcOrd="1" destOrd="0" presId="urn:microsoft.com/office/officeart/2005/8/layout/bProcess3"/>
    <dgm:cxn modelId="{DDCD2018-D804-4991-A04D-1A7088FDE2AF}" type="presOf" srcId="{BC615085-C3B7-4846-923A-84BC1A6E4450}" destId="{C913FF6B-D203-4653-A73A-2DF57BCEE92E}" srcOrd="0" destOrd="0" presId="urn:microsoft.com/office/officeart/2005/8/layout/bProcess3"/>
    <dgm:cxn modelId="{3330A17B-ED59-4A59-851A-D68AAC784E34}" type="presOf" srcId="{CA3A5839-E78E-4D0E-B178-4579B77EB966}" destId="{25D90126-62E1-4282-94D0-21CB5E8F203D}" srcOrd="1" destOrd="0" presId="urn:microsoft.com/office/officeart/2005/8/layout/bProcess3"/>
    <dgm:cxn modelId="{EF8CA803-1FCB-4A8F-8334-C57C3890E705}" srcId="{8F08ABB0-7CF0-4689-A729-3F43809D9EB3}" destId="{3CC43B3C-2C39-4ED8-A652-9E841ACEA556}" srcOrd="4" destOrd="0" parTransId="{930E59C5-FFB5-46BD-AFAA-31A67EC9F590}" sibTransId="{2EF4F3C4-433B-4EB9-BE58-35761E2E6720}"/>
    <dgm:cxn modelId="{E6DB7736-98BA-4CE9-9C13-FF374BBED287}" type="presOf" srcId="{8CC346C9-0051-4E80-9F0A-82EE20683EE5}" destId="{408CF5D0-6E66-4C65-A625-7A8A22723B3C}" srcOrd="0" destOrd="0" presId="urn:microsoft.com/office/officeart/2005/8/layout/bProcess3"/>
    <dgm:cxn modelId="{9372A82A-3A62-4DC0-BC56-F9ED82DC1E6B}" type="presParOf" srcId="{368E2C9E-3318-43E4-B895-9D2ECDFA5810}" destId="{6B38544F-EAA1-4D50-A933-18175FC9A9B8}" srcOrd="0" destOrd="0" presId="urn:microsoft.com/office/officeart/2005/8/layout/bProcess3"/>
    <dgm:cxn modelId="{010F3FC2-C616-434E-87AC-C67317711D96}" type="presParOf" srcId="{368E2C9E-3318-43E4-B895-9D2ECDFA5810}" destId="{677B1A72-6647-4C2F-B14F-6471773D2772}" srcOrd="1" destOrd="0" presId="urn:microsoft.com/office/officeart/2005/8/layout/bProcess3"/>
    <dgm:cxn modelId="{C1F08DAD-ABF3-49FF-988E-E7DF77A9B6FF}" type="presParOf" srcId="{677B1A72-6647-4C2F-B14F-6471773D2772}" destId="{387FEB70-4F16-4E9E-93FB-2B4739A49E8F}" srcOrd="0" destOrd="0" presId="urn:microsoft.com/office/officeart/2005/8/layout/bProcess3"/>
    <dgm:cxn modelId="{73D25E4C-90C9-4C00-93DD-14EEA539FB19}" type="presParOf" srcId="{368E2C9E-3318-43E4-B895-9D2ECDFA5810}" destId="{C913FF6B-D203-4653-A73A-2DF57BCEE92E}" srcOrd="2" destOrd="0" presId="urn:microsoft.com/office/officeart/2005/8/layout/bProcess3"/>
    <dgm:cxn modelId="{0FFF70A0-4102-4198-A114-48D38C01F014}" type="presParOf" srcId="{368E2C9E-3318-43E4-B895-9D2ECDFA5810}" destId="{E26CE75D-5D80-4C0A-8E37-A957D420994C}" srcOrd="3" destOrd="0" presId="urn:microsoft.com/office/officeart/2005/8/layout/bProcess3"/>
    <dgm:cxn modelId="{3F43B54F-600B-4E23-9321-8B1C7813DB12}" type="presParOf" srcId="{E26CE75D-5D80-4C0A-8E37-A957D420994C}" destId="{1CCA5A1A-ED22-491D-8823-4E2B2F831125}" srcOrd="0" destOrd="0" presId="urn:microsoft.com/office/officeart/2005/8/layout/bProcess3"/>
    <dgm:cxn modelId="{828CE0BD-327B-40F6-84AA-E12BFBDD83A6}" type="presParOf" srcId="{368E2C9E-3318-43E4-B895-9D2ECDFA5810}" destId="{C60FB376-73D0-4457-9F1D-57EB5637782B}" srcOrd="4" destOrd="0" presId="urn:microsoft.com/office/officeart/2005/8/layout/bProcess3"/>
    <dgm:cxn modelId="{9B452D1D-77B6-48E7-9887-4C3D0427AAB8}" type="presParOf" srcId="{368E2C9E-3318-43E4-B895-9D2ECDFA5810}" destId="{52D6A0B6-5B9C-4D05-9B26-F3DA5E07192F}" srcOrd="5" destOrd="0" presId="urn:microsoft.com/office/officeart/2005/8/layout/bProcess3"/>
    <dgm:cxn modelId="{29E8230E-D220-4902-ACCF-0FC945093EE3}" type="presParOf" srcId="{52D6A0B6-5B9C-4D05-9B26-F3DA5E07192F}" destId="{25D90126-62E1-4282-94D0-21CB5E8F203D}" srcOrd="0" destOrd="0" presId="urn:microsoft.com/office/officeart/2005/8/layout/bProcess3"/>
    <dgm:cxn modelId="{487CA829-1C96-411C-8A46-EA35CB7BE594}" type="presParOf" srcId="{368E2C9E-3318-43E4-B895-9D2ECDFA5810}" destId="{408CF5D0-6E66-4C65-A625-7A8A22723B3C}" srcOrd="6" destOrd="0" presId="urn:microsoft.com/office/officeart/2005/8/layout/bProcess3"/>
    <dgm:cxn modelId="{5E0DF447-93EA-4804-960C-67F65EA322DE}" type="presParOf" srcId="{368E2C9E-3318-43E4-B895-9D2ECDFA5810}" destId="{F3619DCF-9B37-4945-82B8-7A1353C6A0AA}" srcOrd="7" destOrd="0" presId="urn:microsoft.com/office/officeart/2005/8/layout/bProcess3"/>
    <dgm:cxn modelId="{ADAB2DAD-6E39-491E-A945-CDB1D212C72F}" type="presParOf" srcId="{F3619DCF-9B37-4945-82B8-7A1353C6A0AA}" destId="{0DEF78F8-3C79-4722-A3E6-B5873FBF2C6C}" srcOrd="0" destOrd="0" presId="urn:microsoft.com/office/officeart/2005/8/layout/bProcess3"/>
    <dgm:cxn modelId="{9E7C7538-7156-490E-AD25-5FF62F4C0F0C}" type="presParOf" srcId="{368E2C9E-3318-43E4-B895-9D2ECDFA5810}" destId="{60414BB6-F2F1-4FB9-B12F-9F68DDF0C499}" srcOrd="8" destOrd="0" presId="urn:microsoft.com/office/officeart/2005/8/layout/bProcess3"/>
    <dgm:cxn modelId="{47170E04-8DCB-4A5B-AC7A-A117A092E1ED}" type="presParOf" srcId="{368E2C9E-3318-43E4-B895-9D2ECDFA5810}" destId="{1D90AA70-6CD1-4148-8A05-71EF88DA3B10}" srcOrd="9" destOrd="0" presId="urn:microsoft.com/office/officeart/2005/8/layout/bProcess3"/>
    <dgm:cxn modelId="{AE405338-77E1-4002-8725-00074DF1E4FA}" type="presParOf" srcId="{1D90AA70-6CD1-4148-8A05-71EF88DA3B10}" destId="{37DE0C3B-00FC-4475-B84E-9595A5955AF8}" srcOrd="0" destOrd="0" presId="urn:microsoft.com/office/officeart/2005/8/layout/bProcess3"/>
    <dgm:cxn modelId="{17ACDF76-9890-4C6A-AF29-DEBFFB38E9AC}" type="presParOf" srcId="{368E2C9E-3318-43E4-B895-9D2ECDFA5810}" destId="{64AEDDBF-B3CE-4C28-A56B-682490130EAB}" srcOrd="10" destOrd="0" presId="urn:microsoft.com/office/officeart/2005/8/layout/bProcess3"/>
    <dgm:cxn modelId="{1687F07D-5976-45EA-94B9-BBFAADAE45CC}" type="presParOf" srcId="{368E2C9E-3318-43E4-B895-9D2ECDFA5810}" destId="{C1C55649-2728-4B08-A179-B644E2A0707C}" srcOrd="11" destOrd="0" presId="urn:microsoft.com/office/officeart/2005/8/layout/bProcess3"/>
    <dgm:cxn modelId="{AEBB62CF-9535-4113-9DE5-593FC747DEB0}" type="presParOf" srcId="{C1C55649-2728-4B08-A179-B644E2A0707C}" destId="{DE38F33F-B1D3-42D5-8DDF-0EFEAB9FAC29}" srcOrd="0" destOrd="0" presId="urn:microsoft.com/office/officeart/2005/8/layout/bProcess3"/>
    <dgm:cxn modelId="{5C0234FE-391B-4368-B8BE-F05B61E21708}" type="presParOf" srcId="{368E2C9E-3318-43E4-B895-9D2ECDFA5810}" destId="{B1A17635-8C64-4C4C-99D2-BA19708CBBCF}" srcOrd="12" destOrd="0" presId="urn:microsoft.com/office/officeart/2005/8/layout/bProcess3"/>
    <dgm:cxn modelId="{40431AEB-EF0D-4B01-BE64-4385A1EC31DE}" type="presParOf" srcId="{368E2C9E-3318-43E4-B895-9D2ECDFA5810}" destId="{75E1B0F1-5AA3-4FF0-8687-F3ADE07F8469}" srcOrd="13" destOrd="0" presId="urn:microsoft.com/office/officeart/2005/8/layout/bProcess3"/>
    <dgm:cxn modelId="{92B5AB5B-74D5-438F-BFCB-DE6F922B99C0}" type="presParOf" srcId="{75E1B0F1-5AA3-4FF0-8687-F3ADE07F8469}" destId="{1C8ECA70-0DD1-4E48-8FB3-7643B54B8945}" srcOrd="0" destOrd="0" presId="urn:microsoft.com/office/officeart/2005/8/layout/bProcess3"/>
    <dgm:cxn modelId="{D97B6ACA-537C-424E-BF4E-315332F8BACA}" type="presParOf" srcId="{368E2C9E-3318-43E4-B895-9D2ECDFA5810}" destId="{0CD5C99F-6AFB-4067-ADA0-20B7C6371DC9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FC670-A2B3-424A-828F-016ED160E831}">
      <dsp:nvSpPr>
        <dsp:cNvPr id="0" name=""/>
        <dsp:cNvSpPr/>
      </dsp:nvSpPr>
      <dsp:spPr>
        <a:xfrm>
          <a:off x="5346542" y="3041194"/>
          <a:ext cx="665678" cy="1142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2710"/>
              </a:lnTo>
              <a:lnTo>
                <a:pt x="665678" y="1142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54FA1-CB4F-4B53-9B12-FB287138B7CB}">
      <dsp:nvSpPr>
        <dsp:cNvPr id="0" name=""/>
        <dsp:cNvSpPr/>
      </dsp:nvSpPr>
      <dsp:spPr>
        <a:xfrm>
          <a:off x="4212352" y="3041194"/>
          <a:ext cx="1134189" cy="1142710"/>
        </a:xfrm>
        <a:custGeom>
          <a:avLst/>
          <a:gdLst/>
          <a:ahLst/>
          <a:cxnLst/>
          <a:rect l="0" t="0" r="0" b="0"/>
          <a:pathLst>
            <a:path>
              <a:moveTo>
                <a:pt x="1134189" y="0"/>
              </a:moveTo>
              <a:lnTo>
                <a:pt x="1134189" y="1142710"/>
              </a:lnTo>
              <a:lnTo>
                <a:pt x="0" y="1142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34016-3912-4A44-B9B5-C72D91E07DD2}">
      <dsp:nvSpPr>
        <dsp:cNvPr id="0" name=""/>
        <dsp:cNvSpPr/>
      </dsp:nvSpPr>
      <dsp:spPr>
        <a:xfrm>
          <a:off x="3329683" y="1257858"/>
          <a:ext cx="774782" cy="1162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297"/>
              </a:lnTo>
              <a:lnTo>
                <a:pt x="774782" y="1162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A29AB-3063-46B9-8D1D-B9BF97709263}">
      <dsp:nvSpPr>
        <dsp:cNvPr id="0" name=""/>
        <dsp:cNvSpPr/>
      </dsp:nvSpPr>
      <dsp:spPr>
        <a:xfrm>
          <a:off x="2484152" y="1257858"/>
          <a:ext cx="845530" cy="1169899"/>
        </a:xfrm>
        <a:custGeom>
          <a:avLst/>
          <a:gdLst/>
          <a:ahLst/>
          <a:cxnLst/>
          <a:rect l="0" t="0" r="0" b="0"/>
          <a:pathLst>
            <a:path>
              <a:moveTo>
                <a:pt x="845530" y="0"/>
              </a:moveTo>
              <a:lnTo>
                <a:pt x="845530" y="1169899"/>
              </a:lnTo>
              <a:lnTo>
                <a:pt x="0" y="11698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EFBFA-2F3E-4497-91B8-D3588F070D96}">
      <dsp:nvSpPr>
        <dsp:cNvPr id="0" name=""/>
        <dsp:cNvSpPr/>
      </dsp:nvSpPr>
      <dsp:spPr>
        <a:xfrm>
          <a:off x="720092" y="15781"/>
          <a:ext cx="5219180" cy="124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Цель работы – создание объекта или модели?</a:t>
          </a:r>
          <a:endParaRPr lang="ru-RU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720092" y="15781"/>
        <a:ext cx="5219180" cy="1242076"/>
      </dsp:txXfrm>
    </dsp:sp>
    <dsp:sp modelId="{21C12082-5BB0-4A58-B7AB-16FCBF285046}">
      <dsp:nvSpPr>
        <dsp:cNvPr id="0" name=""/>
        <dsp:cNvSpPr/>
      </dsp:nvSpPr>
      <dsp:spPr>
        <a:xfrm>
          <a:off x="0" y="1806719"/>
          <a:ext cx="2484152" cy="124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ПРОЕКТ</a:t>
          </a:r>
          <a:endParaRPr lang="ru-RU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0" y="1806719"/>
        <a:ext cx="2484152" cy="1242076"/>
      </dsp:txXfrm>
    </dsp:sp>
    <dsp:sp modelId="{F8CB7D52-0CAB-43E9-B2D7-062A868E77D6}">
      <dsp:nvSpPr>
        <dsp:cNvPr id="0" name=""/>
        <dsp:cNvSpPr/>
      </dsp:nvSpPr>
      <dsp:spPr>
        <a:xfrm>
          <a:off x="4104465" y="1799117"/>
          <a:ext cx="2484152" cy="124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Известен ли педагогу заранее результат?</a:t>
          </a:r>
          <a:endParaRPr lang="ru-RU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104465" y="1799117"/>
        <a:ext cx="2484152" cy="1242076"/>
      </dsp:txXfrm>
    </dsp:sp>
    <dsp:sp modelId="{025902DD-0F53-4EC0-AAB9-D87B575DA8AE}">
      <dsp:nvSpPr>
        <dsp:cNvPr id="0" name=""/>
        <dsp:cNvSpPr/>
      </dsp:nvSpPr>
      <dsp:spPr>
        <a:xfrm>
          <a:off x="1728199" y="3562866"/>
          <a:ext cx="2484152" cy="124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УЧЕБНОЕ ИССЛЕДОВАНИЕ</a:t>
          </a:r>
          <a:endParaRPr lang="ru-RU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728199" y="3562866"/>
        <a:ext cx="2484152" cy="1242076"/>
      </dsp:txXfrm>
    </dsp:sp>
    <dsp:sp modelId="{91639C54-46F1-42F9-B457-4977377A8A1C}">
      <dsp:nvSpPr>
        <dsp:cNvPr id="0" name=""/>
        <dsp:cNvSpPr/>
      </dsp:nvSpPr>
      <dsp:spPr>
        <a:xfrm>
          <a:off x="6012220" y="3562866"/>
          <a:ext cx="2484152" cy="124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НАУЧНОЕ ИССЛЕДОВАНИЕ</a:t>
          </a:r>
          <a:endParaRPr lang="ru-RU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6012220" y="3562866"/>
        <a:ext cx="2484152" cy="1242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B1A72-6647-4C2F-B14F-6471773D2772}">
      <dsp:nvSpPr>
        <dsp:cNvPr id="0" name=""/>
        <dsp:cNvSpPr/>
      </dsp:nvSpPr>
      <dsp:spPr>
        <a:xfrm>
          <a:off x="2432500" y="653777"/>
          <a:ext cx="502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2873" y="45720"/>
              </a:lnTo>
            </a:path>
          </a:pathLst>
        </a:custGeom>
        <a:noFill/>
        <a:ln w="34925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>
            <a:solidFill>
              <a:schemeClr val="tx1"/>
            </a:solidFill>
            <a:effectLst/>
            <a:latin typeface="+mj-lt"/>
          </a:endParaRPr>
        </a:p>
      </dsp:txBody>
      <dsp:txXfrm>
        <a:off x="2670600" y="696827"/>
        <a:ext cx="26673" cy="5339"/>
      </dsp:txXfrm>
    </dsp:sp>
    <dsp:sp modelId="{6B38544F-EAA1-4D50-A933-18175FC9A9B8}">
      <dsp:nvSpPr>
        <dsp:cNvPr id="0" name=""/>
        <dsp:cNvSpPr/>
      </dsp:nvSpPr>
      <dsp:spPr>
        <a:xfrm>
          <a:off x="114848" y="3662"/>
          <a:ext cx="2319451" cy="1391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200" b="1" i="0" u="sng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Подготовка учащихся к исследовательской деятельности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1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</a:t>
          </a:r>
          <a:r>
            <a:rPr kumimoji="0" lang="ru-RU" sz="105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введение в методологию научного исследования</a:t>
          </a:r>
          <a:endParaRPr lang="ru-RU" sz="1050" b="1" i="0" kern="1200" dirty="0">
            <a:solidFill>
              <a:schemeClr val="tx1"/>
            </a:solidFill>
            <a:effectLst/>
            <a:latin typeface="+mj-lt"/>
          </a:endParaRPr>
        </a:p>
      </dsp:txBody>
      <dsp:txXfrm>
        <a:off x="114848" y="3662"/>
        <a:ext cx="2319451" cy="1391670"/>
      </dsp:txXfrm>
    </dsp:sp>
    <dsp:sp modelId="{E26CE75D-5D80-4C0A-8E37-A957D420994C}">
      <dsp:nvSpPr>
        <dsp:cNvPr id="0" name=""/>
        <dsp:cNvSpPr/>
      </dsp:nvSpPr>
      <dsp:spPr>
        <a:xfrm>
          <a:off x="5285425" y="653777"/>
          <a:ext cx="502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2873" y="45720"/>
              </a:lnTo>
            </a:path>
          </a:pathLst>
        </a:custGeom>
        <a:noFill/>
        <a:ln w="34925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>
            <a:solidFill>
              <a:schemeClr val="tx1"/>
            </a:solidFill>
            <a:effectLst/>
            <a:latin typeface="+mj-lt"/>
          </a:endParaRPr>
        </a:p>
      </dsp:txBody>
      <dsp:txXfrm>
        <a:off x="5523525" y="696827"/>
        <a:ext cx="26673" cy="5339"/>
      </dsp:txXfrm>
    </dsp:sp>
    <dsp:sp modelId="{C913FF6B-D203-4653-A73A-2DF57BCEE92E}">
      <dsp:nvSpPr>
        <dsp:cNvPr id="0" name=""/>
        <dsp:cNvSpPr/>
      </dsp:nvSpPr>
      <dsp:spPr>
        <a:xfrm>
          <a:off x="2967774" y="3662"/>
          <a:ext cx="2319451" cy="1391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sng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Выбор проблемы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от общего к частному</a:t>
          </a:r>
          <a:endParaRPr lang="ru-RU" sz="1000" b="1" i="0" kern="1200" dirty="0">
            <a:solidFill>
              <a:schemeClr val="tx1"/>
            </a:solidFill>
            <a:effectLst/>
            <a:latin typeface="+mj-lt"/>
          </a:endParaRPr>
        </a:p>
      </dsp:txBody>
      <dsp:txXfrm>
        <a:off x="2967774" y="3662"/>
        <a:ext cx="2319451" cy="1391670"/>
      </dsp:txXfrm>
    </dsp:sp>
    <dsp:sp modelId="{52D6A0B6-5B9C-4D05-9B26-F3DA5E07192F}">
      <dsp:nvSpPr>
        <dsp:cNvPr id="0" name=""/>
        <dsp:cNvSpPr/>
      </dsp:nvSpPr>
      <dsp:spPr>
        <a:xfrm>
          <a:off x="1274574" y="1393533"/>
          <a:ext cx="5705850" cy="686518"/>
        </a:xfrm>
        <a:custGeom>
          <a:avLst/>
          <a:gdLst/>
          <a:ahLst/>
          <a:cxnLst/>
          <a:rect l="0" t="0" r="0" b="0"/>
          <a:pathLst>
            <a:path>
              <a:moveTo>
                <a:pt x="5705850" y="0"/>
              </a:moveTo>
              <a:lnTo>
                <a:pt x="5705850" y="360359"/>
              </a:lnTo>
              <a:lnTo>
                <a:pt x="0" y="360359"/>
              </a:lnTo>
              <a:lnTo>
                <a:pt x="0" y="686518"/>
              </a:lnTo>
            </a:path>
          </a:pathLst>
        </a:custGeom>
        <a:noFill/>
        <a:ln w="34925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>
            <a:solidFill>
              <a:schemeClr val="tx1"/>
            </a:solidFill>
            <a:effectLst/>
            <a:latin typeface="+mj-lt"/>
          </a:endParaRPr>
        </a:p>
      </dsp:txBody>
      <dsp:txXfrm>
        <a:off x="3983731" y="1734122"/>
        <a:ext cx="287536" cy="5339"/>
      </dsp:txXfrm>
    </dsp:sp>
    <dsp:sp modelId="{C60FB376-73D0-4457-9F1D-57EB5637782B}">
      <dsp:nvSpPr>
        <dsp:cNvPr id="0" name=""/>
        <dsp:cNvSpPr/>
      </dsp:nvSpPr>
      <dsp:spPr>
        <a:xfrm>
          <a:off x="5820699" y="3662"/>
          <a:ext cx="2319451" cy="1391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sng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Исследование проблемы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5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</a:t>
          </a:r>
          <a:r>
            <a:rPr kumimoji="0" lang="ru-RU" sz="9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анализ специальной литературы и периодических изданий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9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 - социологические опросы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9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индивидуальные консультации с ведущими  </a:t>
          </a:r>
          <a:r>
            <a:rPr kumimoji="0" lang="ru-RU" sz="10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специалистами</a:t>
          </a:r>
          <a:endParaRPr lang="ru-RU" sz="1000" b="1" i="0" kern="1200" dirty="0">
            <a:solidFill>
              <a:schemeClr val="tx1"/>
            </a:solidFill>
            <a:effectLst/>
            <a:latin typeface="+mj-lt"/>
          </a:endParaRPr>
        </a:p>
      </dsp:txBody>
      <dsp:txXfrm>
        <a:off x="5820699" y="3662"/>
        <a:ext cx="2319451" cy="1391670"/>
      </dsp:txXfrm>
    </dsp:sp>
    <dsp:sp modelId="{F3619DCF-9B37-4945-82B8-7A1353C6A0AA}">
      <dsp:nvSpPr>
        <dsp:cNvPr id="0" name=""/>
        <dsp:cNvSpPr/>
      </dsp:nvSpPr>
      <dsp:spPr>
        <a:xfrm>
          <a:off x="2432500" y="2762567"/>
          <a:ext cx="502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2873" y="45720"/>
              </a:lnTo>
            </a:path>
          </a:pathLst>
        </a:custGeom>
        <a:noFill/>
        <a:ln w="34925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>
            <a:solidFill>
              <a:schemeClr val="tx1"/>
            </a:solidFill>
            <a:effectLst/>
            <a:latin typeface="+mj-lt"/>
          </a:endParaRPr>
        </a:p>
      </dsp:txBody>
      <dsp:txXfrm>
        <a:off x="2670600" y="2805617"/>
        <a:ext cx="26673" cy="5339"/>
      </dsp:txXfrm>
    </dsp:sp>
    <dsp:sp modelId="{408CF5D0-6E66-4C65-A625-7A8A22723B3C}">
      <dsp:nvSpPr>
        <dsp:cNvPr id="0" name=""/>
        <dsp:cNvSpPr/>
      </dsp:nvSpPr>
      <dsp:spPr>
        <a:xfrm>
          <a:off x="114848" y="2112452"/>
          <a:ext cx="2319451" cy="1391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200" b="1" i="0" u="sng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Разработка собственного варианта решения проблемы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1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</a:t>
          </a:r>
          <a:r>
            <a:rPr kumimoji="0" lang="ru-RU" sz="11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составление плана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1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 определение цели и задач работы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1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выбор средств и методов исследования</a:t>
          </a:r>
          <a:endParaRPr lang="ru-RU" sz="1100" b="1" i="0" kern="1200" dirty="0">
            <a:solidFill>
              <a:schemeClr val="tx1"/>
            </a:solidFill>
            <a:effectLst/>
            <a:latin typeface="+mj-lt"/>
          </a:endParaRPr>
        </a:p>
      </dsp:txBody>
      <dsp:txXfrm>
        <a:off x="114848" y="2112452"/>
        <a:ext cx="2319451" cy="1391670"/>
      </dsp:txXfrm>
    </dsp:sp>
    <dsp:sp modelId="{1D90AA70-6CD1-4148-8A05-71EF88DA3B10}">
      <dsp:nvSpPr>
        <dsp:cNvPr id="0" name=""/>
        <dsp:cNvSpPr/>
      </dsp:nvSpPr>
      <dsp:spPr>
        <a:xfrm>
          <a:off x="5285425" y="2762567"/>
          <a:ext cx="502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2873" y="45720"/>
              </a:lnTo>
            </a:path>
          </a:pathLst>
        </a:custGeom>
        <a:noFill/>
        <a:ln w="34925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>
            <a:solidFill>
              <a:schemeClr val="tx1"/>
            </a:solidFill>
            <a:effectLst/>
            <a:latin typeface="+mj-lt"/>
          </a:endParaRPr>
        </a:p>
      </dsp:txBody>
      <dsp:txXfrm>
        <a:off x="5523525" y="2805617"/>
        <a:ext cx="26673" cy="5339"/>
      </dsp:txXfrm>
    </dsp:sp>
    <dsp:sp modelId="{60414BB6-F2F1-4FB9-B12F-9F68DDF0C499}">
      <dsp:nvSpPr>
        <dsp:cNvPr id="0" name=""/>
        <dsp:cNvSpPr/>
      </dsp:nvSpPr>
      <dsp:spPr>
        <a:xfrm>
          <a:off x="2967774" y="1928807"/>
          <a:ext cx="2319451" cy="1758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200" b="1" i="0" u="sng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Практическая работа и анализ полученных результатов </a:t>
          </a:r>
        </a:p>
        <a:p>
          <a:pPr lvl="0" algn="l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</a:t>
          </a:r>
          <a:r>
            <a:rPr kumimoji="0" lang="ru-RU" sz="9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экспедиция и походы</a:t>
          </a:r>
        </a:p>
        <a:p>
          <a:pPr lvl="0" algn="l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9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работа в архивах</a:t>
          </a:r>
        </a:p>
        <a:p>
          <a:pPr lvl="0" algn="l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9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встречи с непосредственными участниками изучаемых событий</a:t>
          </a:r>
        </a:p>
        <a:p>
          <a:pPr lvl="0" algn="l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9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опытная и экспертная работа и т. д.</a:t>
          </a:r>
          <a:endParaRPr lang="ru-RU" sz="900" b="1" i="0" kern="1200" dirty="0">
            <a:solidFill>
              <a:schemeClr val="tx1"/>
            </a:solidFill>
            <a:effectLst/>
            <a:latin typeface="+mj-lt"/>
          </a:endParaRPr>
        </a:p>
      </dsp:txBody>
      <dsp:txXfrm>
        <a:off x="2967774" y="1928807"/>
        <a:ext cx="2319451" cy="1758960"/>
      </dsp:txXfrm>
    </dsp:sp>
    <dsp:sp modelId="{C1C55649-2728-4B08-A179-B644E2A0707C}">
      <dsp:nvSpPr>
        <dsp:cNvPr id="0" name=""/>
        <dsp:cNvSpPr/>
      </dsp:nvSpPr>
      <dsp:spPr>
        <a:xfrm>
          <a:off x="1274574" y="3502322"/>
          <a:ext cx="5705850" cy="686518"/>
        </a:xfrm>
        <a:custGeom>
          <a:avLst/>
          <a:gdLst/>
          <a:ahLst/>
          <a:cxnLst/>
          <a:rect l="0" t="0" r="0" b="0"/>
          <a:pathLst>
            <a:path>
              <a:moveTo>
                <a:pt x="5705850" y="0"/>
              </a:moveTo>
              <a:lnTo>
                <a:pt x="5705850" y="360359"/>
              </a:lnTo>
              <a:lnTo>
                <a:pt x="0" y="360359"/>
              </a:lnTo>
              <a:lnTo>
                <a:pt x="0" y="686518"/>
              </a:lnTo>
            </a:path>
          </a:pathLst>
        </a:custGeom>
        <a:noFill/>
        <a:ln w="34925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>
            <a:solidFill>
              <a:schemeClr val="tx1"/>
            </a:solidFill>
            <a:effectLst/>
            <a:latin typeface="+mj-lt"/>
          </a:endParaRPr>
        </a:p>
      </dsp:txBody>
      <dsp:txXfrm>
        <a:off x="3983731" y="3842912"/>
        <a:ext cx="287536" cy="5339"/>
      </dsp:txXfrm>
    </dsp:sp>
    <dsp:sp modelId="{64AEDDBF-B3CE-4C28-A56B-682490130EAB}">
      <dsp:nvSpPr>
        <dsp:cNvPr id="0" name=""/>
        <dsp:cNvSpPr/>
      </dsp:nvSpPr>
      <dsp:spPr>
        <a:xfrm>
          <a:off x="5820699" y="2112452"/>
          <a:ext cx="2319451" cy="1391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sng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Подготовка к защите исследовательской работы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1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оформление исследования согласно установленным требованиям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1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рецензирование работ</a:t>
          </a:r>
          <a:endParaRPr kumimoji="0" lang="ru-RU" sz="11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+mj-lt"/>
            <a:cs typeface="Arial" pitchFamily="34" charset="0"/>
          </a:endParaRPr>
        </a:p>
      </dsp:txBody>
      <dsp:txXfrm>
        <a:off x="5820699" y="2112452"/>
        <a:ext cx="2319451" cy="1391670"/>
      </dsp:txXfrm>
    </dsp:sp>
    <dsp:sp modelId="{75E1B0F1-5AA3-4FF0-8687-F3ADE07F8469}">
      <dsp:nvSpPr>
        <dsp:cNvPr id="0" name=""/>
        <dsp:cNvSpPr/>
      </dsp:nvSpPr>
      <dsp:spPr>
        <a:xfrm>
          <a:off x="2432500" y="4871357"/>
          <a:ext cx="502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2873" y="45720"/>
              </a:lnTo>
            </a:path>
          </a:pathLst>
        </a:custGeom>
        <a:noFill/>
        <a:ln w="34925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>
            <a:solidFill>
              <a:schemeClr val="tx1"/>
            </a:solidFill>
            <a:effectLst/>
            <a:latin typeface="+mj-lt"/>
          </a:endParaRPr>
        </a:p>
      </dsp:txBody>
      <dsp:txXfrm>
        <a:off x="2670600" y="4914407"/>
        <a:ext cx="26673" cy="5339"/>
      </dsp:txXfrm>
    </dsp:sp>
    <dsp:sp modelId="{B1A17635-8C64-4C4C-99D2-BA19708CBBCF}">
      <dsp:nvSpPr>
        <dsp:cNvPr id="0" name=""/>
        <dsp:cNvSpPr/>
      </dsp:nvSpPr>
      <dsp:spPr>
        <a:xfrm>
          <a:off x="114848" y="4221241"/>
          <a:ext cx="2319451" cy="1391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200" b="1" i="0" u="sng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Презентация и защита исследовательской работы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1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научный доклад демонстрация наглядного материала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1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- ответы на вопросы</a:t>
          </a:r>
          <a:endParaRPr kumimoji="0" lang="ru-RU" sz="11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+mj-lt"/>
            <a:cs typeface="Arial" pitchFamily="34" charset="0"/>
          </a:endParaRPr>
        </a:p>
      </dsp:txBody>
      <dsp:txXfrm>
        <a:off x="114848" y="4221241"/>
        <a:ext cx="2319451" cy="1391670"/>
      </dsp:txXfrm>
    </dsp:sp>
    <dsp:sp modelId="{0CD5C99F-6AFB-4067-ADA0-20B7C6371DC9}">
      <dsp:nvSpPr>
        <dsp:cNvPr id="0" name=""/>
        <dsp:cNvSpPr/>
      </dsp:nvSpPr>
      <dsp:spPr>
        <a:xfrm>
          <a:off x="2967774" y="4221241"/>
          <a:ext cx="2319451" cy="1391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1" i="0" u="none" strike="noStrike" kern="1200" cap="none" normalizeH="0" baseline="0" smtClean="0">
              <a:ln/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Рефлексия</a:t>
          </a:r>
          <a:endParaRPr kumimoji="0" lang="ru-RU" sz="20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+mj-lt"/>
            <a:cs typeface="Arial" pitchFamily="34" charset="0"/>
          </a:endParaRPr>
        </a:p>
      </dsp:txBody>
      <dsp:txXfrm>
        <a:off x="2967774" y="4221241"/>
        <a:ext cx="2319451" cy="1391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E2A93-8228-4099-A097-A68E1D77CFEE}" type="datetimeFigureOut">
              <a:rPr lang="ru-RU" smtClean="0"/>
              <a:pPr/>
              <a:t>29.10.2018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EBDF3-6F4A-48DF-BD7D-8CA8CF5DCD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941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583A1-E182-4734-BDCC-CB92418C3517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A856D-51CA-4A85-87A5-E701E9ED4D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99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A856D-51CA-4A85-87A5-E701E9ED4DC5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441-C32E-4408-A233-8E13D1F23671}" type="datetimeFigureOut">
              <a:rPr lang="ru-RU" smtClean="0"/>
              <a:pPr/>
              <a:t>29.10.2018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10E-4BE0-4FC7-8856-FB15EB527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Tx/>
              <a:buBlip>
                <a:blip r:embed="rId3"/>
              </a:buBlip>
              <a:defRPr/>
            </a:lvl1pPr>
            <a:lvl2pPr>
              <a:buFontTx/>
              <a:buBlip>
                <a:blip r:embed="rId4"/>
              </a:buBlip>
              <a:defRPr/>
            </a:lvl2pPr>
            <a:lvl3pPr>
              <a:buFontTx/>
              <a:buBlip>
                <a:blip r:embed="rId3"/>
              </a:buBlip>
              <a:defRPr/>
            </a:lvl3pPr>
            <a:lvl4pPr>
              <a:buFontTx/>
              <a:buBlip>
                <a:blip r:embed="rId4"/>
              </a:buBlip>
              <a:defRPr/>
            </a:lvl4pPr>
            <a:lvl5pPr>
              <a:buFontTx/>
              <a:buBlip>
                <a:blip r:embed="rId3"/>
              </a:buBlip>
              <a:defRPr/>
            </a:lvl5pPr>
            <a:lvl6pPr>
              <a:buFontTx/>
              <a:buBlip>
                <a:blip r:embed="rId4"/>
              </a:buBlip>
              <a:defRPr/>
            </a:lvl6pPr>
            <a:lvl7pPr>
              <a:buFontTx/>
              <a:buBlip>
                <a:blip r:embed="rId3"/>
              </a:buBlip>
              <a:defRPr/>
            </a:lvl7pPr>
            <a:lvl8pPr>
              <a:buFontTx/>
              <a:buBlip>
                <a:blip r:embed="rId4"/>
              </a:buBlip>
              <a:defRPr/>
            </a:lvl8pPr>
            <a:lvl9pPr>
              <a:buFontTx/>
              <a:buBlip>
                <a:blip r:embed="rId3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441-C32E-4408-A233-8E13D1F23671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10E-4BE0-4FC7-8856-FB15EB527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FontTx/>
              <a:buBlip>
                <a:blip r:embed="rId3"/>
              </a:buBlip>
              <a:defRPr/>
            </a:lvl1pPr>
            <a:lvl2pPr>
              <a:buFontTx/>
              <a:buBlip>
                <a:blip r:embed="rId4"/>
              </a:buBlip>
              <a:defRPr/>
            </a:lvl2pPr>
            <a:lvl3pPr>
              <a:buFontTx/>
              <a:buBlip>
                <a:blip r:embed="rId3"/>
              </a:buBlip>
              <a:defRPr/>
            </a:lvl3pPr>
            <a:lvl4pPr>
              <a:buFontTx/>
              <a:buBlip>
                <a:blip r:embed="rId4"/>
              </a:buBlip>
              <a:defRPr/>
            </a:lvl4pPr>
            <a:lvl5pPr>
              <a:buFontTx/>
              <a:buBlip>
                <a:blip r:embed="rId3"/>
              </a:buBlip>
              <a:defRPr/>
            </a:lvl5pPr>
            <a:lvl6pPr>
              <a:buFontTx/>
              <a:buBlip>
                <a:blip r:embed="rId4"/>
              </a:buBlip>
              <a:defRPr/>
            </a:lvl6pPr>
            <a:lvl7pPr>
              <a:buFontTx/>
              <a:buBlip>
                <a:blip r:embed="rId3"/>
              </a:buBlip>
              <a:defRPr/>
            </a:lvl7pPr>
            <a:lvl8pPr>
              <a:buFontTx/>
              <a:buBlip>
                <a:blip r:embed="rId4"/>
              </a:buBlip>
              <a:defRPr/>
            </a:lvl8pPr>
            <a:lvl9pPr>
              <a:buFontTx/>
              <a:buBlip>
                <a:blip r:embed="rId3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441-C32E-4408-A233-8E13D1F23671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10E-4BE0-4FC7-8856-FB15EB527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BB880-E2B4-443D-A16A-DC71AAAD2641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70CB3-5A1E-48F2-B74C-28F60969B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79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441-C32E-4408-A233-8E13D1F23671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10E-4BE0-4FC7-8856-FB15EB527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441-C32E-4408-A233-8E13D1F23671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10E-4BE0-4FC7-8856-FB15EB527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441-C32E-4408-A233-8E13D1F23671}" type="datetimeFigureOut">
              <a:rPr lang="ru-RU" smtClean="0"/>
              <a:pPr/>
              <a:t>29.10.2018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10E-4BE0-4FC7-8856-FB15EB527F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441-C32E-4408-A233-8E13D1F23671}" type="datetimeFigureOut">
              <a:rPr lang="ru-RU" smtClean="0"/>
              <a:pPr/>
              <a:t>29.10.2018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10E-4BE0-4FC7-8856-FB15EB527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441-C32E-4408-A233-8E13D1F23671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10E-4BE0-4FC7-8856-FB15EB527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441-C32E-4408-A233-8E13D1F23671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10E-4BE0-4FC7-8856-FB15EB527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441-C32E-4408-A233-8E13D1F23671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10E-4BE0-4FC7-8856-FB15EB527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441-C32E-4408-A233-8E13D1F23671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A10E-4BE0-4FC7-8856-FB15EB527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fld id="{9F19A441-C32E-4408-A233-8E13D1F23671}" type="datetimeFigureOut">
              <a:rPr lang="ru-RU" smtClean="0"/>
              <a:pPr/>
              <a:t>29.10.2018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fld id="{32BEA10E-4BE0-4FC7-8856-FB15EB527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0541" cmpd="sng">
            <a:solidFill>
              <a:srgbClr val="00B0F0"/>
            </a:solidFill>
            <a:prstDash val="solid"/>
          </a:ln>
          <a:solidFill>
            <a:schemeClr val="accent5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6"/>
        </a:buBlip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657759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rgbClr val="657759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400" kern="1200">
          <a:solidFill>
            <a:srgbClr val="657759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56" y="2060848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Современные подходы к организации научно-исследовательской деятельности учащихся 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4954278"/>
            <a:ext cx="7819232" cy="171508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Русских Иван Анатольевич</a:t>
            </a:r>
          </a:p>
          <a:p>
            <a:pPr algn="l"/>
            <a:endParaRPr lang="ru-RU" dirty="0"/>
          </a:p>
          <a:p>
            <a:r>
              <a:rPr lang="ru-RU" dirty="0" smtClean="0"/>
              <a:t>2018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0065" y="188640"/>
            <a:ext cx="8064896" cy="1643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b="1" dirty="0" smtClean="0"/>
              <a:t>РЕСПУБЛИКАНСКИЙ ЦЕНТР ЭКОЛОГИИ и КРАЕВЕДЕНИЯ</a:t>
            </a: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48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606043"/>
              </p:ext>
            </p:extLst>
          </p:nvPr>
        </p:nvGraphicFramePr>
        <p:xfrm>
          <a:off x="457200" y="620713"/>
          <a:ext cx="8229600" cy="6081395"/>
        </p:xfrm>
        <a:graphic>
          <a:graphicData uri="http://schemas.openxmlformats.org/drawingml/2006/table">
            <a:tbl>
              <a:tblPr/>
              <a:tblGrid>
                <a:gridCol w="557213"/>
                <a:gridCol w="3557587"/>
                <a:gridCol w="4114800"/>
              </a:tblGrid>
              <a:tr h="19843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реализация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(осуществление действий и операций по воплощению)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сбор материала или проведение эксперимента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(сбор эмпирического материала; постановка и проведение эксперимента; первичная систематизация полученных данных)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367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рефлексия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(подведение итогов, фиксация хода реализации, положительных и отрицательных аспектов)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анализ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(обобщение, сравнение, анализ, интерпретация данных)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843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рефлексия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(соотнесение собственных выводов, новых знаний с существующими ранее знаниями и данными, определение перспектив)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58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/>
          </p:cNvSpPr>
          <p:nvPr>
            <p:ph type="body" sz="half" idx="1"/>
          </p:nvPr>
        </p:nvSpPr>
        <p:spPr>
          <a:xfrm>
            <a:off x="428625" y="2428875"/>
            <a:ext cx="3779838" cy="3097213"/>
          </a:xfrm>
        </p:spPr>
        <p:txBody>
          <a:bodyPr>
            <a:normAutofit/>
          </a:bodyPr>
          <a:lstStyle/>
          <a:p>
            <a:pPr marL="6350" indent="22225"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Цель – </a:t>
            </a:r>
            <a:r>
              <a:rPr lang="ru-RU" sz="2000" u="sng" dirty="0" smtClean="0">
                <a:latin typeface="Arial" charset="0"/>
              </a:rPr>
              <a:t>смоделировать исследовательскую ситуацию</a:t>
            </a:r>
            <a:r>
              <a:rPr lang="ru-RU" sz="2000" dirty="0" smtClean="0">
                <a:latin typeface="Arial" charset="0"/>
              </a:rPr>
              <a:t>, провести своего рода игру, в результате которой человек учится выделять проблему, ставить гипотезу, работать с различными источниками информации, обобщать, сравнивать, делать выводы.</a:t>
            </a:r>
            <a:r>
              <a:rPr lang="ru-RU" sz="2000" dirty="0" smtClean="0"/>
              <a:t> </a:t>
            </a:r>
          </a:p>
        </p:txBody>
      </p:sp>
      <p:sp>
        <p:nvSpPr>
          <p:cNvPr id="16388" name="Rectangle 5"/>
          <p:cNvSpPr>
            <a:spLocks noGrp="1"/>
          </p:cNvSpPr>
          <p:nvPr>
            <p:ph type="body" sz="half" idx="2"/>
          </p:nvPr>
        </p:nvSpPr>
        <p:spPr>
          <a:xfrm>
            <a:off x="4465265" y="2421528"/>
            <a:ext cx="4067175" cy="3097212"/>
          </a:xfrm>
        </p:spPr>
        <p:txBody>
          <a:bodyPr/>
          <a:lstStyle/>
          <a:p>
            <a:pPr marL="6350" indent="22225"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Цель  – не открытие новых сведений, а </a:t>
            </a:r>
            <a:r>
              <a:rPr lang="ru-RU" sz="2000" u="sng" dirty="0" smtClean="0">
                <a:latin typeface="Arial" charset="0"/>
              </a:rPr>
              <a:t>вклад</a:t>
            </a:r>
            <a:r>
              <a:rPr lang="ru-RU" sz="2000" dirty="0" smtClean="0">
                <a:latin typeface="Arial" charset="0"/>
              </a:rPr>
              <a:t>, пусть небольшой, </a:t>
            </a:r>
            <a:r>
              <a:rPr lang="ru-RU" sz="2000" u="sng" dirty="0" smtClean="0">
                <a:latin typeface="Arial" charset="0"/>
              </a:rPr>
              <a:t>в науку</a:t>
            </a:r>
            <a:r>
              <a:rPr lang="ru-RU" sz="2000" dirty="0" smtClean="0">
                <a:latin typeface="Arial" charset="0"/>
              </a:rPr>
              <a:t>. Такая работа должна кроме </a:t>
            </a:r>
            <a:r>
              <a:rPr lang="ru-RU" sz="2000" u="sng" dirty="0" smtClean="0">
                <a:latin typeface="Arial" charset="0"/>
              </a:rPr>
              <a:t>новизны</a:t>
            </a:r>
            <a:r>
              <a:rPr lang="ru-RU" sz="2000" dirty="0" smtClean="0">
                <a:latin typeface="Arial" charset="0"/>
              </a:rPr>
              <a:t> иметь и </a:t>
            </a:r>
            <a:r>
              <a:rPr lang="ru-RU" sz="2000" u="sng" dirty="0" smtClean="0">
                <a:latin typeface="Arial" charset="0"/>
              </a:rPr>
              <a:t>практическую пользу </a:t>
            </a:r>
            <a:r>
              <a:rPr lang="ru-RU" sz="2000" dirty="0" smtClean="0">
                <a:latin typeface="Arial" charset="0"/>
              </a:rPr>
              <a:t>(если исследование не </a:t>
            </a:r>
            <a:r>
              <a:rPr lang="ru-RU" sz="2000" dirty="0" err="1" smtClean="0">
                <a:latin typeface="Arial" charset="0"/>
              </a:rPr>
              <a:t>чвляется</a:t>
            </a:r>
            <a:r>
              <a:rPr lang="ru-RU" sz="2000" dirty="0" smtClean="0">
                <a:latin typeface="Arial" charset="0"/>
              </a:rPr>
              <a:t> исключительно фундаментальным).</a:t>
            </a:r>
            <a:r>
              <a:rPr lang="ru-RU" sz="2000" dirty="0" smtClean="0"/>
              <a:t> </a:t>
            </a: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 flipH="1">
            <a:off x="3071813" y="857250"/>
            <a:ext cx="925512" cy="21431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4857750" y="928688"/>
            <a:ext cx="785813" cy="35718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571500" y="1571625"/>
            <a:ext cx="3816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i="1" dirty="0">
                <a:solidFill>
                  <a:srgbClr val="17375D"/>
                </a:solidFill>
              </a:rPr>
              <a:t>Результат известен </a:t>
            </a:r>
            <a:r>
              <a:rPr lang="ru-RU" sz="2400" b="1" i="1" dirty="0" smtClean="0">
                <a:solidFill>
                  <a:srgbClr val="17375D"/>
                </a:solidFill>
              </a:rPr>
              <a:t>педагогу!!!</a:t>
            </a:r>
            <a:endParaRPr lang="ru-RU" sz="2400" b="1" i="1" dirty="0">
              <a:solidFill>
                <a:srgbClr val="17375D"/>
              </a:solidFill>
            </a:endParaRP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4465389" y="1672228"/>
            <a:ext cx="428307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400" b="1" i="1" dirty="0">
                <a:solidFill>
                  <a:srgbClr val="17375D"/>
                </a:solidFill>
              </a:rPr>
              <a:t>Результат не известен!!!</a:t>
            </a:r>
          </a:p>
          <a:p>
            <a:pPr eaLnBrk="1" hangingPunct="1"/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ИССЛЕДОВАНИЕ</a:t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sz="3300" dirty="0" smtClean="0"/>
              <a:t>учебное                       научное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36600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Виды научно-исследовательской работы</a:t>
            </a: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7772400" cy="4389438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Теоретическое исследование</a:t>
            </a:r>
          </a:p>
          <a:p>
            <a:r>
              <a:rPr lang="ru-RU" dirty="0" smtClean="0">
                <a:latin typeface="+mj-lt"/>
              </a:rPr>
              <a:t>Теоретико-эмпирическое исследование</a:t>
            </a:r>
          </a:p>
          <a:p>
            <a:r>
              <a:rPr lang="ru-RU" dirty="0" smtClean="0">
                <a:latin typeface="+mj-lt"/>
              </a:rPr>
              <a:t>Эмпирическое исследование</a:t>
            </a:r>
          </a:p>
          <a:p>
            <a:pPr>
              <a:buFont typeface="Wingdings 2" pitchFamily="18" charset="2"/>
              <a:buNone/>
            </a:pPr>
            <a:endParaRPr lang="ru-RU" dirty="0" smtClean="0">
              <a:latin typeface="+mj-lt"/>
            </a:endParaRPr>
          </a:p>
          <a:p>
            <a:pPr>
              <a:buFont typeface="Wingdings 2" pitchFamily="18" charset="2"/>
              <a:buNone/>
            </a:pPr>
            <a:r>
              <a:rPr lang="ru-RU" dirty="0" smtClean="0">
                <a:latin typeface="+mj-lt"/>
              </a:rPr>
              <a:t>Все они позволяют проверить заданную (искомую) гипотезу!</a:t>
            </a:r>
          </a:p>
          <a:p>
            <a:endParaRPr lang="ru-R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518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53174"/>
              </p:ext>
            </p:extLst>
          </p:nvPr>
        </p:nvGraphicFramePr>
        <p:xfrm>
          <a:off x="500063" y="571500"/>
          <a:ext cx="8255000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84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</a:t>
            </a:r>
            <a:r>
              <a:rPr lang="ru-RU" dirty="0"/>
              <a:t>выполнения научно-исследовательской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+mj-lt"/>
              </a:rPr>
              <a:t>Диагностический </a:t>
            </a:r>
            <a:r>
              <a:rPr lang="ru-RU" dirty="0" smtClean="0">
                <a:latin typeface="+mj-lt"/>
              </a:rPr>
              <a:t>этап: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Целью диагностического этапа является </a:t>
            </a:r>
            <a:r>
              <a:rPr lang="ru-RU" b="1" dirty="0">
                <a:latin typeface="+mj-lt"/>
              </a:rPr>
              <a:t>поиск</a:t>
            </a:r>
            <a:r>
              <a:rPr lang="ru-RU" dirty="0">
                <a:latin typeface="+mj-lt"/>
              </a:rPr>
              <a:t> </a:t>
            </a:r>
            <a:r>
              <a:rPr lang="ru-RU" b="1" dirty="0">
                <a:latin typeface="+mj-lt"/>
              </a:rPr>
              <a:t>ученика</a:t>
            </a:r>
            <a:r>
              <a:rPr lang="ru-RU" dirty="0">
                <a:latin typeface="+mj-lt"/>
              </a:rPr>
              <a:t>, у которого было бы: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желание, 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интерес, 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способности к выполнению исследовательской работы </a:t>
            </a:r>
          </a:p>
          <a:p>
            <a:pPr marL="0" indent="0">
              <a:buNone/>
            </a:pPr>
            <a:r>
              <a:rPr lang="ru-RU" b="1" dirty="0">
                <a:latin typeface="+mj-lt"/>
              </a:rPr>
              <a:t>через: 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наблюдение, 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диагностику на уроках, внеклассных мероприятиях, 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собеседования, 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психолого-педагогическую диагностику. </a:t>
            </a:r>
          </a:p>
        </p:txBody>
      </p:sp>
    </p:spTree>
    <p:extLst>
      <p:ext uri="{BB962C8B-B14F-4D97-AF65-F5344CB8AC3E}">
        <p14:creationId xmlns:p14="http://schemas.microsoft.com/office/powerpoint/2010/main" val="784795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</a:t>
            </a:r>
            <a:r>
              <a:rPr lang="ru-RU" dirty="0"/>
              <a:t>выполнения научно-исследовательской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+mj-lt"/>
              </a:rPr>
              <a:t>Планирование: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Целью </a:t>
            </a:r>
            <a:r>
              <a:rPr lang="ru-RU" dirty="0" smtClean="0">
                <a:latin typeface="+mj-lt"/>
              </a:rPr>
              <a:t>этапа планирования является </a:t>
            </a:r>
            <a:r>
              <a:rPr lang="ru-RU" b="1" dirty="0" smtClean="0">
                <a:latin typeface="+mj-lt"/>
              </a:rPr>
              <a:t>составление </a:t>
            </a:r>
            <a:r>
              <a:rPr lang="ru-RU" b="1" dirty="0">
                <a:latin typeface="+mj-lt"/>
              </a:rPr>
              <a:t>плана работы по теме </a:t>
            </a:r>
            <a:r>
              <a:rPr lang="ru-RU" b="1" dirty="0" smtClean="0">
                <a:latin typeface="+mj-lt"/>
              </a:rPr>
              <a:t>исследования.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Определение </a:t>
            </a:r>
            <a:r>
              <a:rPr lang="ru-RU" dirty="0">
                <a:latin typeface="+mj-lt"/>
              </a:rPr>
              <a:t>области </a:t>
            </a:r>
            <a:r>
              <a:rPr lang="ru-RU" dirty="0" smtClean="0">
                <a:latin typeface="+mj-lt"/>
              </a:rPr>
              <a:t>исследования.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Определение проблемы и темы </a:t>
            </a:r>
            <a:r>
              <a:rPr lang="ru-RU" dirty="0" smtClean="0">
                <a:latin typeface="+mj-lt"/>
              </a:rPr>
              <a:t>исследования.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Выбор </a:t>
            </a:r>
            <a:r>
              <a:rPr lang="ru-RU" dirty="0" smtClean="0">
                <a:latin typeface="+mj-lt"/>
              </a:rPr>
              <a:t>объекта (</a:t>
            </a:r>
            <a:r>
              <a:rPr lang="ru-RU" dirty="0">
                <a:latin typeface="+mj-lt"/>
              </a:rPr>
              <a:t>это процесс или явление, порождающее проблемную </a:t>
            </a:r>
            <a:r>
              <a:rPr lang="ru-RU" dirty="0" smtClean="0">
                <a:latin typeface="+mj-lt"/>
              </a:rPr>
              <a:t>ситуацию) </a:t>
            </a:r>
            <a:r>
              <a:rPr lang="ru-RU" dirty="0">
                <a:latin typeface="+mj-lt"/>
              </a:rPr>
              <a:t>и предмета (часть объекта, которую можно преобразовать, чтобы объект </a:t>
            </a:r>
            <a:r>
              <a:rPr lang="ru-RU" dirty="0" smtClean="0">
                <a:latin typeface="+mj-lt"/>
              </a:rPr>
              <a:t>изменился) </a:t>
            </a:r>
            <a:r>
              <a:rPr lang="ru-RU" dirty="0">
                <a:latin typeface="+mj-lt"/>
              </a:rPr>
              <a:t>исследования</a:t>
            </a:r>
            <a:r>
              <a:rPr lang="ru-RU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Гипотеза (основание, предположение</a:t>
            </a:r>
            <a:r>
              <a:rPr lang="ru-RU" dirty="0" smtClean="0">
                <a:latin typeface="+mj-lt"/>
              </a:rPr>
              <a:t>) исследования </a:t>
            </a:r>
            <a:r>
              <a:rPr lang="ru-RU" dirty="0">
                <a:latin typeface="+mj-lt"/>
              </a:rPr>
              <a:t>– научно обоснованное предположение о непосредственно наблюдаемом явлении. Гипотеза должна быть проверяемой, содержать предположение</a:t>
            </a:r>
            <a:r>
              <a:rPr lang="ru-RU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Формулировка цели и задач исследования.</a:t>
            </a:r>
          </a:p>
          <a:p>
            <a:pPr marL="0" indent="0">
              <a:buNone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9340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+mj-lt"/>
              </a:rPr>
              <a:t>Цель исследования </a:t>
            </a:r>
            <a:r>
              <a:rPr lang="ru-RU" dirty="0">
                <a:latin typeface="+mj-lt"/>
              </a:rPr>
              <a:t>– это конечный результат, которого бы хотел достичь исследователь при завершении своей работы</a:t>
            </a:r>
            <a:r>
              <a:rPr lang="ru-RU" dirty="0" smtClean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+mj-lt"/>
              </a:rPr>
              <a:t>Обычно цель формулируют со слов: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доказать</a:t>
            </a:r>
            <a:endParaRPr lang="ru-RU" dirty="0">
              <a:latin typeface="+mj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обосновать</a:t>
            </a:r>
            <a:endParaRPr lang="ru-RU" dirty="0">
              <a:latin typeface="+mj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разработать</a:t>
            </a:r>
            <a:endParaRPr lang="ru-RU" dirty="0">
              <a:latin typeface="+mj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объяснить</a:t>
            </a:r>
            <a:endParaRPr lang="ru-RU" dirty="0">
              <a:latin typeface="+mj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определить</a:t>
            </a:r>
            <a:endParaRPr lang="ru-RU" dirty="0">
              <a:latin typeface="+mj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установить</a:t>
            </a:r>
            <a:endParaRPr lang="ru-RU" dirty="0">
              <a:latin typeface="+mj-lt"/>
            </a:endParaRPr>
          </a:p>
          <a:p>
            <a:pPr>
              <a:spcBef>
                <a:spcPts val="0"/>
              </a:spcBef>
            </a:pPr>
            <a:endParaRPr lang="ru-RU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+mj-lt"/>
              </a:rPr>
              <a:t>Из поставленной цели вытекают задачи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38151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+mj-lt"/>
              </a:rPr>
              <a:t>Задача исследования </a:t>
            </a:r>
            <a:r>
              <a:rPr lang="ru-RU" dirty="0">
                <a:latin typeface="+mj-lt"/>
              </a:rPr>
              <a:t>– выбор путей и средств для достижения цели. Задачи формулируют со слов: </a:t>
            </a:r>
            <a:endParaRPr lang="ru-RU" dirty="0" smtClean="0">
              <a:latin typeface="+mj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провести </a:t>
            </a:r>
            <a:r>
              <a:rPr lang="ru-RU" dirty="0">
                <a:latin typeface="+mj-lt"/>
              </a:rPr>
              <a:t>анализ (мониторинг, социологический опрос, интервью и т.д.)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выявить</a:t>
            </a:r>
            <a:endParaRPr lang="ru-RU" dirty="0">
              <a:latin typeface="+mj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определить</a:t>
            </a:r>
            <a:endParaRPr lang="ru-RU" dirty="0">
              <a:latin typeface="+mj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установить</a:t>
            </a:r>
            <a:endParaRPr lang="ru-RU" dirty="0">
              <a:latin typeface="+mj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изучить.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На основании поставленных задач подбираются адекватные методы исследования.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424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+mj-lt"/>
              </a:rPr>
              <a:t>Метод исследования </a:t>
            </a:r>
            <a:r>
              <a:rPr lang="ru-RU" dirty="0">
                <a:latin typeface="+mj-lt"/>
              </a:rPr>
              <a:t>– это способ достижения цели исследования. Методы исследования делятся </a:t>
            </a:r>
            <a:r>
              <a:rPr lang="ru-RU" dirty="0" smtClean="0">
                <a:latin typeface="+mj-lt"/>
              </a:rPr>
              <a:t>на: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т</a:t>
            </a:r>
            <a:r>
              <a:rPr lang="ru-RU" dirty="0" smtClean="0">
                <a:latin typeface="+mj-lt"/>
              </a:rPr>
              <a:t>еоретические (сравнение</a:t>
            </a:r>
            <a:r>
              <a:rPr lang="ru-RU" dirty="0">
                <a:latin typeface="+mj-lt"/>
              </a:rPr>
              <a:t>, моделирование, классификация, систематизация) и </a:t>
            </a:r>
            <a:endParaRPr lang="ru-RU" dirty="0" smtClean="0">
              <a:latin typeface="+mj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эмпирические </a:t>
            </a:r>
            <a:r>
              <a:rPr lang="ru-RU" dirty="0">
                <a:latin typeface="+mj-lt"/>
              </a:rPr>
              <a:t>(изучение и анализ литературы, наблюдение, социологический опрос, тестирование, мониторинг, анкетирование, интервью).</a:t>
            </a:r>
          </a:p>
        </p:txBody>
      </p:sp>
    </p:spTree>
    <p:extLst>
      <p:ext uri="{BB962C8B-B14F-4D97-AF65-F5344CB8AC3E}">
        <p14:creationId xmlns:p14="http://schemas.microsoft.com/office/powerpoint/2010/main" val="1555231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Практический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+mj-lt"/>
              </a:rPr>
              <a:t>На данном этапе </a:t>
            </a:r>
            <a:r>
              <a:rPr lang="ru-RU" dirty="0" smtClean="0">
                <a:latin typeface="+mj-lt"/>
              </a:rPr>
              <a:t>обучаемые </a:t>
            </a:r>
            <a:r>
              <a:rPr lang="ru-RU" u="sng" dirty="0" smtClean="0">
                <a:latin typeface="+mj-lt"/>
              </a:rPr>
              <a:t>выполняют</a:t>
            </a:r>
            <a:r>
              <a:rPr lang="ru-RU" dirty="0" smtClean="0">
                <a:latin typeface="+mj-lt"/>
              </a:rPr>
              <a:t> работы </a:t>
            </a:r>
            <a:r>
              <a:rPr lang="ru-RU" u="sng" dirty="0" smtClean="0">
                <a:latin typeface="+mj-lt"/>
              </a:rPr>
              <a:t>согласно плану (!!!) </a:t>
            </a:r>
            <a:r>
              <a:rPr lang="ru-RU" dirty="0">
                <a:latin typeface="+mj-lt"/>
              </a:rPr>
              <a:t>исследования (обрабатывают информацию, выполняют эксперимент) и оформляют научно-исследовательскую работу.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Педагог на </a:t>
            </a:r>
            <a:r>
              <a:rPr lang="ru-RU" dirty="0">
                <a:latin typeface="+mj-lt"/>
              </a:rPr>
              <a:t>данном этапе выступает в роли </a:t>
            </a:r>
            <a:r>
              <a:rPr lang="ru-RU" u="sng" dirty="0">
                <a:latin typeface="+mj-lt"/>
              </a:rPr>
              <a:t>консультанта и помощника</a:t>
            </a:r>
            <a:r>
              <a:rPr lang="ru-RU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008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Общеучебные</a:t>
            </a:r>
            <a:r>
              <a:rPr lang="ru-RU" dirty="0"/>
              <a:t> </a:t>
            </a:r>
            <a:r>
              <a:rPr lang="ru-RU" dirty="0" smtClean="0"/>
              <a:t>компетенции: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Autofit/>
          </a:bodyPr>
          <a:lstStyle/>
          <a:p>
            <a:r>
              <a:rPr lang="ru-RU" sz="2300" dirty="0">
                <a:latin typeface="+mj-lt"/>
              </a:rPr>
              <a:t>обучение процедурам выдвижения и обоснования гипотез, самостоятельного поиска знания;</a:t>
            </a:r>
          </a:p>
          <a:p>
            <a:r>
              <a:rPr lang="ru-RU" sz="2300" dirty="0">
                <a:latin typeface="+mj-lt"/>
              </a:rPr>
              <a:t>обучение основным мыслительным действиям и операциям - анализу, синтезу, обобщению;</a:t>
            </a:r>
          </a:p>
          <a:p>
            <a:r>
              <a:rPr lang="ru-RU" sz="2300" dirty="0">
                <a:latin typeface="+mj-lt"/>
              </a:rPr>
              <a:t>формирование культуры рефлексивного мышления;</a:t>
            </a:r>
          </a:p>
          <a:p>
            <a:r>
              <a:rPr lang="ru-RU" sz="2300" dirty="0">
                <a:latin typeface="+mj-lt"/>
              </a:rPr>
              <a:t>формирование навыков выбора направления деятельности и принятия решений;</a:t>
            </a:r>
          </a:p>
          <a:p>
            <a:r>
              <a:rPr lang="ru-RU" sz="2300" dirty="0">
                <a:latin typeface="+mj-lt"/>
              </a:rPr>
              <a:t>обучение     процедурам     обсуждения,     формирование дискуссионной культуры;</a:t>
            </a:r>
          </a:p>
          <a:p>
            <a:r>
              <a:rPr lang="ru-RU" sz="2300" dirty="0">
                <a:latin typeface="+mj-lt"/>
              </a:rPr>
              <a:t>эмоциональное и личностное развитие в процессе учебной деятельности;</a:t>
            </a:r>
          </a:p>
          <a:p>
            <a:r>
              <a:rPr lang="ru-RU" sz="2300" dirty="0">
                <a:latin typeface="+mj-lt"/>
              </a:rPr>
              <a:t>эмоциональная и интеллектуальная рефлексия хода обучения, включающего имитационное и ролевое моделирование</a:t>
            </a:r>
            <a:r>
              <a:rPr lang="ru-RU" sz="2300" dirty="0" smtClean="0">
                <a:latin typeface="+mj-lt"/>
              </a:rPr>
              <a:t>.</a:t>
            </a:r>
            <a:endParaRPr lang="ru-RU" sz="2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7503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Рефлексивный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Этап </a:t>
            </a:r>
            <a:r>
              <a:rPr lang="ru-RU" dirty="0">
                <a:latin typeface="+mj-lt"/>
              </a:rPr>
              <a:t>оценки результатов и защиты исследовательских </a:t>
            </a:r>
            <a:r>
              <a:rPr lang="ru-RU" dirty="0" smtClean="0">
                <a:latin typeface="+mj-lt"/>
              </a:rPr>
              <a:t>работ.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Подготовка: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отчета,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презентации  (на </a:t>
            </a:r>
            <a:r>
              <a:rPr lang="ru-RU" dirty="0">
                <a:latin typeface="+mj-lt"/>
              </a:rPr>
              <a:t>бумажных носителях </a:t>
            </a:r>
            <a:r>
              <a:rPr lang="ru-RU" dirty="0" smtClean="0">
                <a:latin typeface="+mj-lt"/>
              </a:rPr>
              <a:t>с использованием диаграмм, схем, таблиц, фотографий </a:t>
            </a:r>
            <a:r>
              <a:rPr lang="ru-RU" dirty="0">
                <a:latin typeface="+mj-lt"/>
              </a:rPr>
              <a:t>и на электронных носителях в форме компьютерной </a:t>
            </a:r>
            <a:r>
              <a:rPr lang="ru-RU" dirty="0" smtClean="0">
                <a:latin typeface="+mj-lt"/>
              </a:rPr>
              <a:t>презентации),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доклада.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6765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Наиболее частые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352928" cy="56166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300" dirty="0">
                <a:latin typeface="+mj-lt"/>
              </a:rPr>
              <a:t>Отсутствие новизны и </a:t>
            </a:r>
            <a:r>
              <a:rPr lang="ru-RU" sz="2300" dirty="0" smtClean="0">
                <a:latin typeface="+mj-lt"/>
              </a:rPr>
              <a:t>актуальности, практической значимости.</a:t>
            </a:r>
            <a:endParaRPr lang="ru-RU" sz="23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ru-RU" sz="2300" dirty="0">
                <a:latin typeface="+mj-lt"/>
              </a:rPr>
              <a:t>Незнание специфики научной работы, ее отличий от другой деятельности. </a:t>
            </a:r>
          </a:p>
          <a:p>
            <a:pPr>
              <a:spcBef>
                <a:spcPts val="0"/>
              </a:spcBef>
            </a:pPr>
            <a:r>
              <a:rPr lang="ru-RU" sz="2300" dirty="0">
                <a:latin typeface="+mj-lt"/>
              </a:rPr>
              <a:t>Неверная постановка цели, незнание научной литературы по проблеме исследования.</a:t>
            </a:r>
          </a:p>
          <a:p>
            <a:pPr>
              <a:spcBef>
                <a:spcPts val="0"/>
              </a:spcBef>
            </a:pPr>
            <a:r>
              <a:rPr lang="ru-RU" sz="2300" dirty="0">
                <a:latin typeface="+mj-lt"/>
              </a:rPr>
              <a:t>Попытка решения сомнительных проблем с точки зрения нормальной науки. </a:t>
            </a:r>
          </a:p>
          <a:p>
            <a:pPr>
              <a:spcBef>
                <a:spcPts val="0"/>
              </a:spcBef>
            </a:pPr>
            <a:r>
              <a:rPr lang="ru-RU" sz="2300" dirty="0">
                <a:latin typeface="+mj-lt"/>
              </a:rPr>
              <a:t>Устаревшая методика, нарушение методики или отсутствие таковой.</a:t>
            </a:r>
          </a:p>
          <a:p>
            <a:pPr>
              <a:spcBef>
                <a:spcPts val="0"/>
              </a:spcBef>
            </a:pPr>
            <a:r>
              <a:rPr lang="ru-RU" sz="2300" dirty="0">
                <a:latin typeface="+mj-lt"/>
              </a:rPr>
              <a:t>Слишком малый объем проведенных исследований. </a:t>
            </a:r>
          </a:p>
          <a:p>
            <a:pPr>
              <a:spcBef>
                <a:spcPts val="0"/>
              </a:spcBef>
            </a:pPr>
            <a:r>
              <a:rPr lang="ru-RU" sz="2300" dirty="0">
                <a:latin typeface="+mj-lt"/>
              </a:rPr>
              <a:t>Отсутствие статистической обработки результатов исследования.</a:t>
            </a:r>
          </a:p>
          <a:p>
            <a:pPr>
              <a:spcBef>
                <a:spcPts val="0"/>
              </a:spcBef>
            </a:pPr>
            <a:r>
              <a:rPr lang="ru-RU" sz="2300" dirty="0">
                <a:latin typeface="+mj-lt"/>
              </a:rPr>
              <a:t>Несоблюдение требований к оформлению и др</a:t>
            </a:r>
            <a:r>
              <a:rPr lang="ru-RU" sz="2300" dirty="0" smtClean="0">
                <a:latin typeface="+mj-lt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300" dirty="0" smtClean="0">
                <a:latin typeface="+mj-lt"/>
              </a:rPr>
              <a:t>Неумение сделать доклад, выступить перед членами жюри.</a:t>
            </a:r>
            <a:endParaRPr lang="ru-RU" sz="2300" dirty="0">
              <a:latin typeface="+mj-lt"/>
            </a:endParaRPr>
          </a:p>
          <a:p>
            <a:pPr>
              <a:spcBef>
                <a:spcPts val="0"/>
              </a:spcBef>
            </a:pPr>
            <a:endParaRPr lang="ru-RU" sz="2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8659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Некоторые темы </a:t>
            </a:r>
            <a:r>
              <a:rPr lang="ru-RU" dirty="0"/>
              <a:t>проектов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937312"/>
              </p:ext>
            </p:extLst>
          </p:nvPr>
        </p:nvGraphicFramePr>
        <p:xfrm>
          <a:off x="251520" y="1340768"/>
          <a:ext cx="8373616" cy="4510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3616"/>
              </a:tblGrid>
              <a:tr h="667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ОЦЕНКА СПОСОБНОСТИ БАКТЕРИЙ К БИОДЕГРАДАЦИИ АЛКИЛСУЛЬФАТНЫХ СОЕДИНЕНИЙ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7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ОЦЕНКА УСТОЙЧИВОСТИ КОЛЛЕКЦИОННЫХ ОБРАЗЦОВ ФАСОЛИ К ФАСОЛЕВОЙ ЗЕРНОВКЕ (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ACANTHOSCELIDES OBTECTUS SAY</a:t>
                      </a:r>
                      <a:r>
                        <a:rPr lang="ru-RU" sz="1800" dirty="0">
                          <a:effectLst/>
                          <a:latin typeface="+mj-lt"/>
                        </a:rPr>
                        <a:t>.)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7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ОПТИМИЗАЦИЯ ИСПОЛЬЗОВАНИЯ ГИГИЕНИЧЕСКИХ МОЮЩИХ СРЕДСТВ ДЛЯ СОХРАНЕНИЯ ВОДНЫХ РЕСУРСОВ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7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ОЦЕНКА СОРТОВОЙ ЧУВСТВИТЕЛЬНОСТИ ФАСОЛИ К ГЕРБИЦИДАМ ИМИДАЗОЛИНОВОГО РЯДА</a:t>
                      </a:r>
                      <a:endParaRPr lang="ru-R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7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ПРЕБРИДИНГОВОЕ ИССЛЕДОВАНИЕ КОЛЛЕКЦИИ ГОРОХА ДЛЯ СОЗДАНИЯ СОРТОВ СПАРЖЕВОГО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ТИПА + </a:t>
                      </a:r>
                      <a:r>
                        <a:rPr lang="ru-RU" sz="1800" b="1" kern="1200" cap="all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Изучение разнообразия образцов в коллекции кукурузы по признакам семян и содержанию в них биологически активных веществ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ОЦЕНКА УСТОЙЧИВОСТИ БАКТЕРИЙ, НАСЕЛЯЮЩИХ КОЖУ РУК, К АНТИБИОТИКАМ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652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Некоторые темы </a:t>
            </a:r>
            <a:r>
              <a:rPr lang="ru-RU" dirty="0"/>
              <a:t>проектов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493822"/>
              </p:ext>
            </p:extLst>
          </p:nvPr>
        </p:nvGraphicFramePr>
        <p:xfrm>
          <a:off x="457200" y="1484784"/>
          <a:ext cx="8229600" cy="4062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416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</a:rPr>
                        <a:t>Оценка способности бактерий к биодеградации </a:t>
                      </a:r>
                      <a:r>
                        <a:rPr lang="ru-RU" sz="2400" dirty="0" err="1">
                          <a:effectLst/>
                          <a:latin typeface="+mj-lt"/>
                        </a:rPr>
                        <a:t>имазетапира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Оценка устойчивости бактерий кожи рук к </a:t>
                      </a:r>
                      <a:r>
                        <a:rPr lang="ru-RU" sz="2400" dirty="0" err="1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триклозану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1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</a:rPr>
                        <a:t>Выделение и поддержание в лабораторной культуре наиболее опасных возбудителей бактериозов фасоли и льна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1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Оценка антагонистической активности бактериальных штаммов по отношению к патогенам растений 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182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Некоторые темы </a:t>
            </a:r>
            <a:r>
              <a:rPr lang="ru-RU" dirty="0"/>
              <a:t>проектов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180274"/>
              </p:ext>
            </p:extLst>
          </p:nvPr>
        </p:nvGraphicFramePr>
        <p:xfrm>
          <a:off x="395536" y="1556792"/>
          <a:ext cx="8229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Изучение образцов гороха посевного по комплексу признаков семян и их </a:t>
                      </a:r>
                      <a:r>
                        <a:rPr lang="ru-RU" sz="2400" dirty="0" err="1">
                          <a:effectLst/>
                        </a:rPr>
                        <a:t>генотипирование</a:t>
                      </a:r>
                      <a:r>
                        <a:rPr lang="ru-RU" sz="2400" dirty="0">
                          <a:effectLst/>
                        </a:rPr>
                        <a:t> по признаку «морщинистость поверхности».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Оценка содержания танинов в семенах кормовых и овощных бобов с помощью биохимического анализа.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Дифференциация сортов зерновых культур по признаку «окрашивание зерновки фенолом» и «антоциановая окраска колеоптиле».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Оценка содержания ценных биологически-активных веществ в семенах различных видов фасоли.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</a:rPr>
                        <a:t>Изучение генетического контроля различных форм листьев у гороха посевного и их связи с семенной продуктивностью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828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Некоторые темы </a:t>
            </a:r>
            <a:r>
              <a:rPr lang="ru-RU" dirty="0"/>
              <a:t>проектов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198177"/>
              </p:ext>
            </p:extLst>
          </p:nvPr>
        </p:nvGraphicFramePr>
        <p:xfrm>
          <a:off x="395536" y="1556792"/>
          <a:ext cx="8229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Изучение образцов гороха посевного по комплексу признаков семян и их </a:t>
                      </a:r>
                      <a:r>
                        <a:rPr lang="ru-RU" sz="2400" dirty="0" err="1">
                          <a:effectLst/>
                        </a:rPr>
                        <a:t>генотипирование</a:t>
                      </a:r>
                      <a:r>
                        <a:rPr lang="ru-RU" sz="2400" dirty="0">
                          <a:effectLst/>
                        </a:rPr>
                        <a:t> по признаку «морщинистость поверхности».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Оценка содержания танинов в семенах кормовых и овощных бобов с помощью биохимического анализа.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Дифференциация сортов зерновых культур по признаку «окрашивание зерновки фенолом» и «антоциановая окраска колеоптиле».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Оценка устойчивости четырех видов многолетних газонных трав к засолению и поиск методов ее повышения с применением биопестицидов и селекции.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Оценка содержания ценных биологически-активных веществ в семенах различных видов фасоли.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853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Наиболее </a:t>
            </a:r>
            <a:r>
              <a:rPr lang="ru-RU" dirty="0"/>
              <a:t>актуальные темы проектов: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/>
        </p:nvSpPr>
        <p:spPr>
          <a:xfrm>
            <a:off x="500034" y="1445266"/>
            <a:ext cx="8229600" cy="4071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800" kern="1200">
                <a:solidFill>
                  <a:srgbClr val="657759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600" kern="1200">
                <a:solidFill>
                  <a:srgbClr val="65775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657759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dirty="0" smtClean="0">
                <a:latin typeface="+mj-lt"/>
              </a:rPr>
              <a:t>Альтернативные источники энергии</a:t>
            </a:r>
          </a:p>
          <a:p>
            <a:r>
              <a:rPr lang="ru-RU" sz="3000" dirty="0" smtClean="0">
                <a:latin typeface="+mj-lt"/>
              </a:rPr>
              <a:t>Энергосбережение и эффективное энергопользование</a:t>
            </a:r>
          </a:p>
          <a:p>
            <a:r>
              <a:rPr lang="ru-RU" sz="3000" dirty="0" smtClean="0">
                <a:latin typeface="+mj-lt"/>
              </a:rPr>
              <a:t>Предотвращение нарушения экосистем</a:t>
            </a:r>
          </a:p>
          <a:p>
            <a:r>
              <a:rPr lang="ru-RU" sz="3000" dirty="0" smtClean="0">
                <a:latin typeface="+mj-lt"/>
              </a:rPr>
              <a:t>Восстановление нарушенных экосистем</a:t>
            </a:r>
          </a:p>
          <a:p>
            <a:r>
              <a:rPr lang="ru-RU" sz="3000" dirty="0" smtClean="0">
                <a:latin typeface="+mj-lt"/>
              </a:rPr>
              <a:t>Производство биопродуктов, использование биопродуктов</a:t>
            </a:r>
          </a:p>
          <a:p>
            <a:r>
              <a:rPr lang="ru-RU" sz="3000" dirty="0" smtClean="0">
                <a:latin typeface="+mj-lt"/>
              </a:rPr>
              <a:t>Биоиндикация окружающей среды</a:t>
            </a:r>
          </a:p>
          <a:p>
            <a:r>
              <a:rPr lang="ru-RU" sz="3000" dirty="0" smtClean="0">
                <a:latin typeface="+mj-lt"/>
              </a:rPr>
              <a:t>Адаптация окружающей </a:t>
            </a:r>
            <a:r>
              <a:rPr lang="ru-RU" sz="3000" dirty="0" smtClean="0">
                <a:latin typeface="+mj-lt"/>
              </a:rPr>
              <a:t>среды</a:t>
            </a:r>
          </a:p>
          <a:p>
            <a:r>
              <a:rPr lang="ru-RU" sz="3000" dirty="0" smtClean="0">
                <a:latin typeface="+mj-lt"/>
              </a:rPr>
              <a:t>Органическое земледелие</a:t>
            </a:r>
            <a:endParaRPr lang="ru-RU" sz="3000" dirty="0" smtClean="0">
              <a:latin typeface="+mj-lt"/>
            </a:endParaRPr>
          </a:p>
          <a:p>
            <a:endParaRPr lang="ru-RU" sz="3000" dirty="0" smtClean="0">
              <a:latin typeface="+mj-lt"/>
            </a:endParaRPr>
          </a:p>
          <a:p>
            <a:endParaRPr lang="en-US" sz="30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1026567"/>
          </a:xfrm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44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7BA79D">
                    <a:lumMod val="50000"/>
                  </a:srgbClr>
                </a:solidFill>
                <a:latin typeface="+mj-lt"/>
                <a:ea typeface="+mj-ea"/>
                <a:cs typeface="+mj-cs"/>
              </a:rPr>
              <a:t>Виды исследования</a:t>
            </a:r>
            <a:endParaRPr lang="ru-RU" spc="1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340768"/>
            <a:ext cx="8435280" cy="4785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800" kern="1200">
                <a:solidFill>
                  <a:srgbClr val="657759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600" kern="1200">
                <a:solidFill>
                  <a:srgbClr val="65775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657759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/>
              <a:t>Исследовательский проект</a:t>
            </a:r>
          </a:p>
          <a:p>
            <a:r>
              <a:rPr lang="ru-RU" sz="4000" dirty="0"/>
              <a:t>Экспериментальный проект </a:t>
            </a:r>
          </a:p>
          <a:p>
            <a:r>
              <a:rPr lang="ru-RU" sz="4000" dirty="0"/>
              <a:t>Учебно-исследовательская работа</a:t>
            </a:r>
          </a:p>
          <a:p>
            <a:r>
              <a:rPr lang="ru-RU" sz="4000" dirty="0"/>
              <a:t>Научно-исследовательская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32755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642938"/>
            <a:ext cx="8183562" cy="53927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Исследование</a:t>
            </a:r>
            <a:r>
              <a:rPr lang="ru-RU" sz="3200" dirty="0" smtClean="0"/>
              <a:t> - процесс выработки новых знаний, один из видов познавательной деятельности человека</a:t>
            </a: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30869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266700" y="188913"/>
            <a:ext cx="8697913" cy="12239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500" dirty="0" smtClean="0">
                <a:latin typeface="Arial" charset="0"/>
              </a:rPr>
              <a:t>Алгоритм определения </a:t>
            </a:r>
            <a:br>
              <a:rPr lang="ru-RU" sz="3500" dirty="0" smtClean="0">
                <a:latin typeface="Arial" charset="0"/>
              </a:rPr>
            </a:br>
            <a:r>
              <a:rPr lang="ru-RU" sz="3500" dirty="0" smtClean="0">
                <a:latin typeface="Arial" charset="0"/>
              </a:rPr>
              <a:t> вида исследования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182661986"/>
              </p:ext>
            </p:extLst>
          </p:nvPr>
        </p:nvGraphicFramePr>
        <p:xfrm>
          <a:off x="251520" y="1397000"/>
          <a:ext cx="849694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11399" y="341970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896" y="341970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15719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2120" y="517779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778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B1B2F"/>
                </a:solidFill>
                <a:latin typeface="Arial" charset="0"/>
              </a:rPr>
              <a:t>Проектная деятельность </a:t>
            </a:r>
            <a:r>
              <a:rPr lang="ru-RU" dirty="0" smtClean="0">
                <a:latin typeface="Arial" charset="0"/>
              </a:rPr>
              <a:t> 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507412" cy="4525963"/>
          </a:xfrm>
        </p:spPr>
        <p:txBody>
          <a:bodyPr>
            <a:normAutofit/>
          </a:bodyPr>
          <a:lstStyle/>
          <a:p>
            <a:pPr marL="6350" indent="22225">
              <a:lnSpc>
                <a:spcPct val="90000"/>
              </a:lnSpc>
              <a:buFont typeface="Arial" charset="0"/>
              <a:buNone/>
              <a:defRPr/>
            </a:pPr>
            <a:r>
              <a:rPr lang="ru-RU" sz="36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7BA79D">
                    <a:lumMod val="50000"/>
                  </a:srgbClr>
                </a:solidFill>
                <a:latin typeface="+mj-lt"/>
                <a:ea typeface="+mj-ea"/>
                <a:cs typeface="+mj-cs"/>
              </a:rPr>
              <a:t>Проект</a:t>
            </a:r>
            <a:r>
              <a:rPr lang="ru-RU" sz="3600" i="1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выступает не как результат, а как некая организационная форма построения целенаправленной деятельности.</a:t>
            </a:r>
          </a:p>
          <a:p>
            <a:pPr marL="6350" indent="22225">
              <a:lnSpc>
                <a:spcPct val="90000"/>
              </a:lnSpc>
              <a:buNone/>
              <a:defRPr/>
            </a:pPr>
            <a:endParaRPr lang="ru-RU" sz="3600" b="1" dirty="0" smtClean="0">
              <a:ln w="10541" cmpd="sng">
                <a:solidFill>
                  <a:srgbClr val="00B0F0"/>
                </a:solidFill>
                <a:prstDash val="solid"/>
              </a:ln>
              <a:solidFill>
                <a:srgbClr val="7BA79D">
                  <a:lumMod val="50000"/>
                </a:srgbClr>
              </a:solidFill>
              <a:latin typeface="+mj-lt"/>
            </a:endParaRPr>
          </a:p>
          <a:p>
            <a:pPr marL="6350" indent="22225">
              <a:lnSpc>
                <a:spcPct val="90000"/>
              </a:lnSpc>
              <a:buNone/>
              <a:defRPr/>
            </a:pPr>
            <a:r>
              <a:rPr lang="ru-RU" sz="36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7BA79D">
                    <a:lumMod val="50000"/>
                  </a:srgbClr>
                </a:solidFill>
                <a:latin typeface="+mj-lt"/>
              </a:rPr>
              <a:t>Проектирование</a:t>
            </a:r>
            <a:r>
              <a:rPr lang="ru-RU" i="1" dirty="0" smtClean="0">
                <a:latin typeface="+mj-lt"/>
              </a:rPr>
              <a:t> – </a:t>
            </a:r>
            <a:r>
              <a:rPr lang="ru-RU" dirty="0" smtClean="0">
                <a:latin typeface="+mj-lt"/>
              </a:rPr>
              <a:t>деятельность, инициируемая проблемой, включающая строго упорядоченную последовательность действий, приводящую к реальному результату. </a:t>
            </a:r>
          </a:p>
          <a:p>
            <a:pPr marL="6350" indent="22225">
              <a:lnSpc>
                <a:spcPct val="90000"/>
              </a:lnSpc>
              <a:buFont typeface="Arial" charset="0"/>
              <a:buNone/>
              <a:defRPr/>
            </a:pPr>
            <a:endParaRPr lang="ru-R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375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714375" y="1658311"/>
            <a:ext cx="7632700" cy="3960812"/>
            <a:chOff x="1701" y="6894"/>
            <a:chExt cx="9540" cy="3420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1701" y="6894"/>
              <a:ext cx="324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altLang="ko-KR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Проектирование </a:t>
              </a:r>
              <a:r>
                <a:rPr lang="ru-RU" altLang="ko-K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задает</a:t>
              </a:r>
            </a:p>
            <a:p>
              <a:pPr algn="ctr">
                <a:defRPr/>
              </a:pPr>
              <a:r>
                <a:rPr lang="ru-RU" altLang="ko-K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ПРЕДЕЛ и ГЛУБИНУ</a:t>
              </a:r>
            </a:p>
            <a:p>
              <a:pPr algn="ctr">
                <a:defRPr/>
              </a:pPr>
              <a:r>
                <a:rPr lang="ru-RU" altLang="ko-K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решения проблемы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6381" y="6894"/>
              <a:ext cx="486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altLang="ko-KR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Исследование</a:t>
              </a:r>
              <a:r>
                <a:rPr lang="ru-RU" altLang="ko-KR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допускает</a:t>
              </a:r>
            </a:p>
            <a:p>
              <a:pPr algn="ctr">
                <a:defRPr/>
              </a:pPr>
              <a:r>
                <a:rPr lang="ru-RU" alt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БЕСКОНЕЧНОЕ ДВИЖЕНИЕ ВГЛУБЬ</a:t>
              </a:r>
              <a:endPara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1701" y="8334"/>
              <a:ext cx="3240" cy="198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altLang="ko-KR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Проектирование </a:t>
              </a:r>
              <a:r>
                <a:rPr lang="ru-RU" altLang="ko-KR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– это </a:t>
              </a:r>
              <a:r>
                <a:rPr lang="ru-RU" alt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ТВОРЧЕСТВО ПО ПЛАНУ</a:t>
              </a:r>
              <a:r>
                <a:rPr lang="ru-RU" altLang="ko-KR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</a:p>
            <a:p>
              <a:pPr algn="ctr">
                <a:defRPr/>
              </a:pPr>
              <a:r>
                <a:rPr lang="ru-RU" alt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В ОПРЕДЕЛЕННЫХ РАМКАХ</a:t>
              </a:r>
              <a:endPara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3325" name="AutoShape 7"/>
            <p:cNvSpPr>
              <a:spLocks noChangeArrowheads="1"/>
            </p:cNvSpPr>
            <p:nvPr/>
          </p:nvSpPr>
          <p:spPr bwMode="auto">
            <a:xfrm>
              <a:off x="4941" y="7074"/>
              <a:ext cx="1440" cy="720"/>
            </a:xfrm>
            <a:prstGeom prst="leftRightArrow">
              <a:avLst>
                <a:gd name="adj1" fmla="val 50000"/>
                <a:gd name="adj2" fmla="val 4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6381" y="8334"/>
              <a:ext cx="4860" cy="198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altLang="ko-KR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Исследовательская деятельность </a:t>
              </a:r>
              <a:r>
                <a:rPr lang="ru-RU" alt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свободная, гибкая,</a:t>
              </a:r>
            </a:p>
            <a:p>
              <a:pPr algn="ctr">
                <a:defRPr/>
              </a:pPr>
              <a:r>
                <a:rPr lang="ru-RU" alt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почти не регламентированная внешними установками.</a:t>
              </a:r>
            </a:p>
            <a:p>
              <a:pPr algn="ctr">
                <a:defRPr/>
              </a:pPr>
              <a:r>
                <a:rPr lang="ru-RU" alt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Много импровизации!!!</a:t>
              </a:r>
              <a:endPara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3329" name="AutoShape 9"/>
            <p:cNvSpPr>
              <a:spLocks noChangeArrowheads="1"/>
            </p:cNvSpPr>
            <p:nvPr/>
          </p:nvSpPr>
          <p:spPr bwMode="auto">
            <a:xfrm>
              <a:off x="4941" y="8874"/>
              <a:ext cx="1440" cy="720"/>
            </a:xfrm>
            <a:prstGeom prst="leftRightArrow">
              <a:avLst>
                <a:gd name="adj1" fmla="val 50000"/>
                <a:gd name="adj2" fmla="val 4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sp>
        <p:nvSpPr>
          <p:cNvPr id="11" name="Rectangle 2"/>
          <p:cNvSpPr txBox="1">
            <a:spLocks/>
          </p:cNvSpPr>
          <p:nvPr/>
        </p:nvSpPr>
        <p:spPr>
          <a:xfrm>
            <a:off x="467544" y="260648"/>
            <a:ext cx="8183562" cy="1052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rgbClr val="0B1B2F"/>
                </a:solidFill>
                <a:latin typeface="Arial" charset="0"/>
              </a:rPr>
              <a:t>Отличия проекта и исследования</a:t>
            </a:r>
            <a:endParaRPr 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0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различных видов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500" u="sng" dirty="0" smtClean="0">
                <a:latin typeface="+mj-lt"/>
              </a:rPr>
              <a:t>Учебное исследование: </a:t>
            </a:r>
            <a:r>
              <a:rPr lang="ru-RU" sz="2500" dirty="0" smtClean="0">
                <a:latin typeface="+mj-lt"/>
              </a:rPr>
              <a:t>сравнительная оценка парникового эффекта углекислого газа и метана (</a:t>
            </a:r>
            <a:r>
              <a:rPr lang="ru-RU" sz="2500" i="1" dirty="0" smtClean="0">
                <a:latin typeface="+mj-lt"/>
              </a:rPr>
              <a:t>и так заранее известно, что парниковый эффект метана выше</a:t>
            </a:r>
            <a:r>
              <a:rPr lang="ru-RU" sz="2500" dirty="0" smtClean="0">
                <a:latin typeface="+mj-lt"/>
              </a:rPr>
              <a:t>).</a:t>
            </a:r>
          </a:p>
          <a:p>
            <a:pPr>
              <a:spcBef>
                <a:spcPts val="0"/>
              </a:spcBef>
            </a:pPr>
            <a:r>
              <a:rPr lang="ru-RU" sz="2500" u="sng" dirty="0" smtClean="0">
                <a:latin typeface="+mj-lt"/>
              </a:rPr>
              <a:t>Научное исследование</a:t>
            </a:r>
            <a:r>
              <a:rPr lang="ru-RU" sz="2500" u="sng" dirty="0">
                <a:latin typeface="+mj-lt"/>
              </a:rPr>
              <a:t>: </a:t>
            </a:r>
            <a:r>
              <a:rPr lang="ru-RU" sz="2500" dirty="0" smtClean="0">
                <a:latin typeface="+mj-lt"/>
              </a:rPr>
              <a:t>Анализ эффективности конструктивных элементов </a:t>
            </a:r>
            <a:r>
              <a:rPr lang="ru-RU" sz="2500" dirty="0">
                <a:latin typeface="+mj-lt"/>
              </a:rPr>
              <a:t>солнечных коллекторов </a:t>
            </a:r>
            <a:r>
              <a:rPr lang="ru-RU" sz="2500" dirty="0" smtClean="0">
                <a:latin typeface="+mj-lt"/>
              </a:rPr>
              <a:t>(</a:t>
            </a:r>
            <a:r>
              <a:rPr lang="ru-RU" sz="2500" i="1" dirty="0" smtClean="0">
                <a:latin typeface="+mj-lt"/>
              </a:rPr>
              <a:t>произведен </a:t>
            </a:r>
            <a:r>
              <a:rPr lang="ru-RU" sz="2500" i="1" dirty="0">
                <a:latin typeface="+mj-lt"/>
              </a:rPr>
              <a:t>сравнительный анализ </a:t>
            </a:r>
            <a:r>
              <a:rPr lang="ru-RU" sz="2500" i="1" dirty="0" smtClean="0">
                <a:latin typeface="+mj-lt"/>
              </a:rPr>
              <a:t>различных конструкций, </a:t>
            </a:r>
            <a:r>
              <a:rPr lang="ru-RU" sz="2500" i="1" dirty="0">
                <a:latin typeface="+mj-lt"/>
              </a:rPr>
              <a:t>используемых при производстве </a:t>
            </a:r>
            <a:r>
              <a:rPr lang="ru-RU" sz="2500" i="1" dirty="0" smtClean="0">
                <a:latin typeface="+mj-lt"/>
              </a:rPr>
              <a:t>коллекторов, что, например, ранее не было выполнено и результат заранее не ясен</a:t>
            </a:r>
            <a:r>
              <a:rPr lang="ru-RU" sz="2500" dirty="0" smtClean="0">
                <a:latin typeface="+mj-lt"/>
              </a:rPr>
              <a:t>).</a:t>
            </a:r>
            <a:endParaRPr lang="ru-RU" sz="25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ru-RU" sz="2500" u="sng" dirty="0">
                <a:latin typeface="+mj-lt"/>
              </a:rPr>
              <a:t>Проект: </a:t>
            </a:r>
            <a:r>
              <a:rPr lang="ru-RU" sz="2500" dirty="0">
                <a:latin typeface="+mj-lt"/>
              </a:rPr>
              <a:t>Оптимизация конструкции солнечного коллектора с целью повышения КПД (</a:t>
            </a:r>
            <a:r>
              <a:rPr lang="ru-RU" sz="2500" i="1" dirty="0">
                <a:latin typeface="+mj-lt"/>
              </a:rPr>
              <a:t>конечный результат ясен – на выходе будет повышение КПД</a:t>
            </a:r>
            <a:r>
              <a:rPr lang="ru-RU" sz="2500" dirty="0">
                <a:latin typeface="+mj-lt"/>
              </a:rPr>
              <a:t>). </a:t>
            </a:r>
          </a:p>
          <a:p>
            <a:endParaRPr lang="ru-RU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2544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81" name="Group 2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822110"/>
              </p:ext>
            </p:extLst>
          </p:nvPr>
        </p:nvGraphicFramePr>
        <p:xfrm>
          <a:off x="395288" y="1130093"/>
          <a:ext cx="8351837" cy="5488565"/>
        </p:xfrm>
        <a:graphic>
          <a:graphicData uri="http://schemas.openxmlformats.org/drawingml/2006/table">
            <a:tbl>
              <a:tblPr/>
              <a:tblGrid>
                <a:gridCol w="565150"/>
                <a:gridCol w="3467100"/>
                <a:gridCol w="4319587"/>
              </a:tblGrid>
              <a:tr h="459365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№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Этапы проектирования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Этапы исследования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3143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концептуализация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(подбор области проектирования, выделение проблемы)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ориентировка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(выделение предметной области осуществления исследования)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267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целеполагание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(создание идеального образа результата, постановка целей, задач)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проблематизация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(выявление и осознание проблемы – конкретного вопроса, не имеющего на настоящий момент ответа; постановка цели исследования)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30837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ресурсообеспечение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(определение необходимых средств, ресурсов, возможностей)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определение методов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(подбор и обоснование методов и методик исследования,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ограничениие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пространства и выбор принципа отбора материалов исследования)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планирование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(создание поэтапного плана реализации проекта)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планирование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(формулировка последовательных задач исследования; распределение последовательности действий для проведения исследования)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Этапы проектной и исследовательской деятельности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53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лющ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Плющ</Template>
  <TotalTime>0</TotalTime>
  <Words>1422</Words>
  <Application>Microsoft Office PowerPoint</Application>
  <PresentationFormat>Экран (4:3)</PresentationFormat>
  <Paragraphs>204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Плющ</vt:lpstr>
      <vt:lpstr>Современные подходы к организации научно-исследовательской деятельности учащихся </vt:lpstr>
      <vt:lpstr>Общеучебные компетенции:</vt:lpstr>
      <vt:lpstr>Презентация PowerPoint</vt:lpstr>
      <vt:lpstr>Исследование - процесс выработки новых знаний, один из видов познавательной деятельности человека</vt:lpstr>
      <vt:lpstr>Алгоритм определения   вида исследования</vt:lpstr>
      <vt:lpstr>Проектная деятельность  </vt:lpstr>
      <vt:lpstr>Презентация PowerPoint</vt:lpstr>
      <vt:lpstr>Примеры различных видов исследований</vt:lpstr>
      <vt:lpstr>Этапы проектной и исследовательской деятельности </vt:lpstr>
      <vt:lpstr>Презентация PowerPoint</vt:lpstr>
      <vt:lpstr>             ИССЛЕДОВАНИЕ        учебное                       научное</vt:lpstr>
      <vt:lpstr>Виды научно-исследовательской работы</vt:lpstr>
      <vt:lpstr>Презентация PowerPoint</vt:lpstr>
      <vt:lpstr>Алгоритм выполнения научно-исследовательской работы </vt:lpstr>
      <vt:lpstr>Алгоритм выполнения научно-исследовательской работы </vt:lpstr>
      <vt:lpstr>Цель исследования</vt:lpstr>
      <vt:lpstr>Задачи исследования</vt:lpstr>
      <vt:lpstr>Методы исследования</vt:lpstr>
      <vt:lpstr>Практический этап</vt:lpstr>
      <vt:lpstr>Рефлексивный этап</vt:lpstr>
      <vt:lpstr>Наиболее частые проблемы</vt:lpstr>
      <vt:lpstr>Некоторые темы проектов:</vt:lpstr>
      <vt:lpstr>Некоторые темы проектов:</vt:lpstr>
      <vt:lpstr>Некоторые темы проектов:</vt:lpstr>
      <vt:lpstr>Некоторые темы проектов:</vt:lpstr>
      <vt:lpstr>Наиболее актуальные темы проектов: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2009-11-04T07:56:12Z</dcterms:created>
  <dcterms:modified xsi:type="dcterms:W3CDTF">2018-10-30T05:54:37Z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TC103626531049</vt:lpwstr>
  </property>
</Properties>
</file>